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71" r:id="rId3"/>
    <p:sldId id="272" r:id="rId4"/>
    <p:sldId id="257" r:id="rId5"/>
    <p:sldId id="329" r:id="rId6"/>
    <p:sldId id="273" r:id="rId7"/>
    <p:sldId id="275" r:id="rId8"/>
    <p:sldId id="261" r:id="rId9"/>
    <p:sldId id="277" r:id="rId10"/>
    <p:sldId id="291" r:id="rId11"/>
    <p:sldId id="262" r:id="rId12"/>
    <p:sldId id="263" r:id="rId13"/>
    <p:sldId id="264" r:id="rId14"/>
    <p:sldId id="287" r:id="rId15"/>
    <p:sldId id="276" r:id="rId16"/>
    <p:sldId id="278" r:id="rId17"/>
    <p:sldId id="279" r:id="rId18"/>
    <p:sldId id="280" r:id="rId19"/>
    <p:sldId id="283" r:id="rId20"/>
    <p:sldId id="292" r:id="rId21"/>
    <p:sldId id="293" r:id="rId22"/>
    <p:sldId id="284" r:id="rId23"/>
    <p:sldId id="286" r:id="rId24"/>
    <p:sldId id="265" r:id="rId25"/>
    <p:sldId id="266" r:id="rId26"/>
    <p:sldId id="267" r:id="rId27"/>
    <p:sldId id="268" r:id="rId28"/>
    <p:sldId id="270" r:id="rId29"/>
    <p:sldId id="288" r:id="rId30"/>
    <p:sldId id="289" r:id="rId31"/>
    <p:sldId id="290" r:id="rId32"/>
    <p:sldId id="294" r:id="rId33"/>
    <p:sldId id="295" r:id="rId34"/>
    <p:sldId id="33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10" r:id="rId44"/>
    <p:sldId id="311" r:id="rId45"/>
    <p:sldId id="312" r:id="rId46"/>
    <p:sldId id="313" r:id="rId47"/>
    <p:sldId id="316" r:id="rId48"/>
    <p:sldId id="317" r:id="rId49"/>
    <p:sldId id="318" r:id="rId50"/>
    <p:sldId id="296" r:id="rId51"/>
    <p:sldId id="298" r:id="rId52"/>
    <p:sldId id="297" r:id="rId53"/>
    <p:sldId id="299" r:id="rId54"/>
    <p:sldId id="300" r:id="rId55"/>
    <p:sldId id="301" r:id="rId56"/>
    <p:sldId id="302" r:id="rId57"/>
    <p:sldId id="303" r:id="rId58"/>
    <p:sldId id="304" r:id="rId59"/>
    <p:sldId id="305" r:id="rId60"/>
    <p:sldId id="306" r:id="rId61"/>
    <p:sldId id="307" r:id="rId62"/>
    <p:sldId id="308" r:id="rId63"/>
    <p:sldId id="309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4EA4B9E-4CB8-4791-8FF9-63C5A3B239C0}">
          <p14:sldIdLst>
            <p14:sldId id="256"/>
            <p14:sldId id="271"/>
            <p14:sldId id="272"/>
            <p14:sldId id="257"/>
            <p14:sldId id="329"/>
            <p14:sldId id="273"/>
            <p14:sldId id="275"/>
            <p14:sldId id="261"/>
            <p14:sldId id="277"/>
            <p14:sldId id="291"/>
            <p14:sldId id="262"/>
            <p14:sldId id="263"/>
            <p14:sldId id="264"/>
            <p14:sldId id="287"/>
            <p14:sldId id="276"/>
            <p14:sldId id="278"/>
            <p14:sldId id="279"/>
            <p14:sldId id="280"/>
            <p14:sldId id="283"/>
            <p14:sldId id="292"/>
            <p14:sldId id="293"/>
            <p14:sldId id="284"/>
            <p14:sldId id="286"/>
            <p14:sldId id="265"/>
          </p14:sldIdLst>
        </p14:section>
        <p14:section name="Раздел без заголовка" id="{38930A35-D6F6-493F-84B5-C9D16BF4D80F}">
          <p14:sldIdLst>
            <p14:sldId id="266"/>
            <p14:sldId id="267"/>
            <p14:sldId id="268"/>
            <p14:sldId id="270"/>
            <p14:sldId id="288"/>
            <p14:sldId id="289"/>
            <p14:sldId id="290"/>
            <p14:sldId id="294"/>
            <p14:sldId id="295"/>
            <p14:sldId id="33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10"/>
            <p14:sldId id="311"/>
            <p14:sldId id="312"/>
            <p14:sldId id="313"/>
            <p14:sldId id="316"/>
            <p14:sldId id="317"/>
            <p14:sldId id="318"/>
            <p14:sldId id="296"/>
            <p14:sldId id="298"/>
            <p14:sldId id="297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F4A0E7-5031-483C-91BB-9FD680A7A3D0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1E55C3D5-4B06-44BE-94A3-D041EA237134}">
      <dgm:prSet phldrT="[Текст]" custT="1"/>
      <dgm:spPr/>
      <dgm:t>
        <a:bodyPr/>
        <a:lstStyle/>
        <a:p>
          <a:r>
            <a:rPr lang="ru-RU" sz="2000" dirty="0" smtClean="0"/>
            <a:t>Переход на региональную фазу по процедуре </a:t>
          </a:r>
          <a:r>
            <a:rPr lang="en-US" sz="2000" dirty="0" smtClean="0"/>
            <a:t>PCT</a:t>
          </a:r>
          <a:r>
            <a:rPr lang="ru-RU" sz="2000" dirty="0" smtClean="0"/>
            <a:t> : заявка подается в ЕАПВ напрямую</a:t>
          </a:r>
          <a:endParaRPr lang="ru-RU" sz="2000" dirty="0"/>
        </a:p>
      </dgm:t>
    </dgm:pt>
    <dgm:pt modelId="{0B99CD53-701A-4E57-BD8D-4DDA1B1388B7}" type="parTrans" cxnId="{65EAB1A2-1D75-48B1-9C39-F6C510861878}">
      <dgm:prSet/>
      <dgm:spPr/>
      <dgm:t>
        <a:bodyPr/>
        <a:lstStyle/>
        <a:p>
          <a:endParaRPr lang="ru-RU"/>
        </a:p>
      </dgm:t>
    </dgm:pt>
    <dgm:pt modelId="{31029D44-4668-4F7D-97AF-E573D3DD374E}" type="sibTrans" cxnId="{65EAB1A2-1D75-48B1-9C39-F6C510861878}">
      <dgm:prSet/>
      <dgm:spPr/>
      <dgm:t>
        <a:bodyPr/>
        <a:lstStyle/>
        <a:p>
          <a:endParaRPr lang="ru-RU"/>
        </a:p>
      </dgm:t>
    </dgm:pt>
    <dgm:pt modelId="{A9818AE7-B366-4790-8C99-12CE7DF8A4B2}">
      <dgm:prSet phldrT="[Текст]" custT="1"/>
      <dgm:spPr/>
      <dgm:t>
        <a:bodyPr/>
        <a:lstStyle/>
        <a:p>
          <a:r>
            <a:rPr lang="ru-RU" sz="1800" dirty="0" smtClean="0"/>
            <a:t>Подача заявок заявителями из государств, не являющихся участниками Конвенции: заявка подается в ЕАПВ напрямую</a:t>
          </a:r>
          <a:endParaRPr lang="ru-RU" sz="1800" dirty="0"/>
        </a:p>
      </dgm:t>
    </dgm:pt>
    <dgm:pt modelId="{43364A7D-4DDD-4B37-8F4A-2BE1D3CFCED5}" type="parTrans" cxnId="{C71447D3-A561-4085-95E7-5D88E16CB773}">
      <dgm:prSet/>
      <dgm:spPr/>
      <dgm:t>
        <a:bodyPr/>
        <a:lstStyle/>
        <a:p>
          <a:endParaRPr lang="ru-RU"/>
        </a:p>
      </dgm:t>
    </dgm:pt>
    <dgm:pt modelId="{44CF67D9-A42E-4219-B07E-A9E869556FB9}" type="sibTrans" cxnId="{C71447D3-A561-4085-95E7-5D88E16CB773}">
      <dgm:prSet/>
      <dgm:spPr/>
      <dgm:t>
        <a:bodyPr/>
        <a:lstStyle/>
        <a:p>
          <a:endParaRPr lang="ru-RU"/>
        </a:p>
      </dgm:t>
    </dgm:pt>
    <dgm:pt modelId="{07CB7F61-BAE2-4C19-824B-BAD48A21AFF7}">
      <dgm:prSet phldrT="[Текст]" custT="1"/>
      <dgm:spPr/>
      <dgm:t>
        <a:bodyPr/>
        <a:lstStyle/>
        <a:p>
          <a:r>
            <a:rPr lang="ru-RU" sz="1600" dirty="0" smtClean="0"/>
            <a:t>Подача заявок заявителями из государств-участников Конвенции: если испрошен приоритет, заявка подается напрямую в ЕАПВ; если приоритет не испрошен, заявка подается через национальное ведомство и им пересылается в ЕАПВ.</a:t>
          </a:r>
          <a:endParaRPr lang="ru-RU" sz="1600" dirty="0"/>
        </a:p>
      </dgm:t>
    </dgm:pt>
    <dgm:pt modelId="{2A781F99-C2A7-4FF2-8D39-CB170704C697}" type="parTrans" cxnId="{EB1C7D72-E3C8-47AE-BA40-B324FB92569E}">
      <dgm:prSet/>
      <dgm:spPr/>
      <dgm:t>
        <a:bodyPr/>
        <a:lstStyle/>
        <a:p>
          <a:endParaRPr lang="ru-RU"/>
        </a:p>
      </dgm:t>
    </dgm:pt>
    <dgm:pt modelId="{3CE72D3B-C21F-45FB-B0EC-93FC9373FD97}" type="sibTrans" cxnId="{EB1C7D72-E3C8-47AE-BA40-B324FB92569E}">
      <dgm:prSet/>
      <dgm:spPr/>
      <dgm:t>
        <a:bodyPr/>
        <a:lstStyle/>
        <a:p>
          <a:endParaRPr lang="ru-RU"/>
        </a:p>
      </dgm:t>
    </dgm:pt>
    <dgm:pt modelId="{025F9339-A1DB-450D-8AC6-322F8F54BC5D}" type="pres">
      <dgm:prSet presAssocID="{37F4A0E7-5031-483C-91BB-9FD680A7A3D0}" presName="Name0" presStyleCnt="0">
        <dgm:presLayoutVars>
          <dgm:dir/>
          <dgm:resizeHandles val="exact"/>
        </dgm:presLayoutVars>
      </dgm:prSet>
      <dgm:spPr/>
    </dgm:pt>
    <dgm:pt modelId="{6417CDEB-CBC9-4B27-9037-E11B23199509}" type="pres">
      <dgm:prSet presAssocID="{37F4A0E7-5031-483C-91BB-9FD680A7A3D0}" presName="fgShape" presStyleLbl="fgShp" presStyleIdx="0" presStyleCnt="1"/>
      <dgm:spPr/>
    </dgm:pt>
    <dgm:pt modelId="{273B7E4C-5B11-4C60-AFA9-E6B11C32C52C}" type="pres">
      <dgm:prSet presAssocID="{37F4A0E7-5031-483C-91BB-9FD680A7A3D0}" presName="linComp" presStyleCnt="0"/>
      <dgm:spPr/>
    </dgm:pt>
    <dgm:pt modelId="{08C1DF78-B0F7-4126-8DC9-810767C19D3C}" type="pres">
      <dgm:prSet presAssocID="{1E55C3D5-4B06-44BE-94A3-D041EA237134}" presName="compNode" presStyleCnt="0"/>
      <dgm:spPr/>
    </dgm:pt>
    <dgm:pt modelId="{E5EFC990-2469-4D89-A489-6A65432B7049}" type="pres">
      <dgm:prSet presAssocID="{1E55C3D5-4B06-44BE-94A3-D041EA237134}" presName="bkgdShape" presStyleLbl="node1" presStyleIdx="0" presStyleCnt="3" custLinFactX="-100000" custLinFactNeighborX="-162378" custLinFactNeighborY="-5732"/>
      <dgm:spPr/>
      <dgm:t>
        <a:bodyPr/>
        <a:lstStyle/>
        <a:p>
          <a:endParaRPr lang="ru-RU"/>
        </a:p>
      </dgm:t>
    </dgm:pt>
    <dgm:pt modelId="{3BE55C58-9C91-4305-9A15-AA0C679E6F19}" type="pres">
      <dgm:prSet presAssocID="{1E55C3D5-4B06-44BE-94A3-D041EA23713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18982-5CFE-436A-9817-961A1A5FADB9}" type="pres">
      <dgm:prSet presAssocID="{1E55C3D5-4B06-44BE-94A3-D041EA237134}" presName="invisiNode" presStyleLbl="node1" presStyleIdx="0" presStyleCnt="3"/>
      <dgm:spPr/>
    </dgm:pt>
    <dgm:pt modelId="{FCB26E86-10A8-4259-8F2C-AD880FB1BA1D}" type="pres">
      <dgm:prSet presAssocID="{1E55C3D5-4B06-44BE-94A3-D041EA237134}" presName="imagNode" presStyleLbl="fgImgPlace1" presStyleIdx="0" presStyleCnt="3"/>
      <dgm:spPr/>
    </dgm:pt>
    <dgm:pt modelId="{1E2EB722-6439-4CE2-857D-0A8E3ADB74FC}" type="pres">
      <dgm:prSet presAssocID="{31029D44-4668-4F7D-97AF-E573D3DD374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AD9572B-E317-4146-A05C-E15F61998517}" type="pres">
      <dgm:prSet presAssocID="{A9818AE7-B366-4790-8C99-12CE7DF8A4B2}" presName="compNode" presStyleCnt="0"/>
      <dgm:spPr/>
    </dgm:pt>
    <dgm:pt modelId="{69A1E4FD-7FFE-4CFC-8E03-895D028F7C62}" type="pres">
      <dgm:prSet presAssocID="{A9818AE7-B366-4790-8C99-12CE7DF8A4B2}" presName="bkgdShape" presStyleLbl="node1" presStyleIdx="1" presStyleCnt="3" custLinFactNeighborX="1532" custLinFactNeighborY="632"/>
      <dgm:spPr/>
      <dgm:t>
        <a:bodyPr/>
        <a:lstStyle/>
        <a:p>
          <a:endParaRPr lang="ru-RU"/>
        </a:p>
      </dgm:t>
    </dgm:pt>
    <dgm:pt modelId="{CDBFEF74-EFCB-4684-958D-DE68E52E0357}" type="pres">
      <dgm:prSet presAssocID="{A9818AE7-B366-4790-8C99-12CE7DF8A4B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885C8-F13A-4EEB-8E5D-5229AE097E41}" type="pres">
      <dgm:prSet presAssocID="{A9818AE7-B366-4790-8C99-12CE7DF8A4B2}" presName="invisiNode" presStyleLbl="node1" presStyleIdx="1" presStyleCnt="3"/>
      <dgm:spPr/>
    </dgm:pt>
    <dgm:pt modelId="{50D531AE-EFF5-42F8-BAD1-9CB7BAE8E94D}" type="pres">
      <dgm:prSet presAssocID="{A9818AE7-B366-4790-8C99-12CE7DF8A4B2}" presName="imagNode" presStyleLbl="fgImgPlace1" presStyleIdx="1" presStyleCnt="3"/>
      <dgm:spPr/>
    </dgm:pt>
    <dgm:pt modelId="{DD04F3D6-F008-4C2D-9BB8-814BF6E02375}" type="pres">
      <dgm:prSet presAssocID="{44CF67D9-A42E-4219-B07E-A9E869556FB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AE5674D-2E93-4CCC-AEBF-96EE5C670C20}" type="pres">
      <dgm:prSet presAssocID="{07CB7F61-BAE2-4C19-824B-BAD48A21AFF7}" presName="compNode" presStyleCnt="0"/>
      <dgm:spPr/>
    </dgm:pt>
    <dgm:pt modelId="{3CDBB0AA-5452-456A-A854-99C4ED18391C}" type="pres">
      <dgm:prSet presAssocID="{07CB7F61-BAE2-4C19-824B-BAD48A21AFF7}" presName="bkgdShape" presStyleLbl="node1" presStyleIdx="2" presStyleCnt="3"/>
      <dgm:spPr/>
      <dgm:t>
        <a:bodyPr/>
        <a:lstStyle/>
        <a:p>
          <a:endParaRPr lang="ru-RU"/>
        </a:p>
      </dgm:t>
    </dgm:pt>
    <dgm:pt modelId="{9CF9EF64-0F6D-41CF-8514-FA867F8DE94A}" type="pres">
      <dgm:prSet presAssocID="{07CB7F61-BAE2-4C19-824B-BAD48A21AFF7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4BB5C-E2A6-4518-8D05-3BEC8FA5E576}" type="pres">
      <dgm:prSet presAssocID="{07CB7F61-BAE2-4C19-824B-BAD48A21AFF7}" presName="invisiNode" presStyleLbl="node1" presStyleIdx="2" presStyleCnt="3"/>
      <dgm:spPr/>
    </dgm:pt>
    <dgm:pt modelId="{9B9C406B-D5C1-4A73-AD84-33415C7B9B7F}" type="pres">
      <dgm:prSet presAssocID="{07CB7F61-BAE2-4C19-824B-BAD48A21AFF7}" presName="imagNode" presStyleLbl="fgImgPlace1" presStyleIdx="2" presStyleCnt="3"/>
      <dgm:spPr/>
    </dgm:pt>
  </dgm:ptLst>
  <dgm:cxnLst>
    <dgm:cxn modelId="{39DD015F-2625-44E6-BAAE-3DABC3618BEC}" type="presOf" srcId="{31029D44-4668-4F7D-97AF-E573D3DD374E}" destId="{1E2EB722-6439-4CE2-857D-0A8E3ADB74FC}" srcOrd="0" destOrd="0" presId="urn:microsoft.com/office/officeart/2005/8/layout/hList7"/>
    <dgm:cxn modelId="{1EEFA916-5FAD-47B6-AD0E-0A1376D2601A}" type="presOf" srcId="{07CB7F61-BAE2-4C19-824B-BAD48A21AFF7}" destId="{3CDBB0AA-5452-456A-A854-99C4ED18391C}" srcOrd="0" destOrd="0" presId="urn:microsoft.com/office/officeart/2005/8/layout/hList7"/>
    <dgm:cxn modelId="{C71447D3-A561-4085-95E7-5D88E16CB773}" srcId="{37F4A0E7-5031-483C-91BB-9FD680A7A3D0}" destId="{A9818AE7-B366-4790-8C99-12CE7DF8A4B2}" srcOrd="1" destOrd="0" parTransId="{43364A7D-4DDD-4B37-8F4A-2BE1D3CFCED5}" sibTransId="{44CF67D9-A42E-4219-B07E-A9E869556FB9}"/>
    <dgm:cxn modelId="{02F35E70-1190-4BE6-B756-00F0D8B5D800}" type="presOf" srcId="{37F4A0E7-5031-483C-91BB-9FD680A7A3D0}" destId="{025F9339-A1DB-450D-8AC6-322F8F54BC5D}" srcOrd="0" destOrd="0" presId="urn:microsoft.com/office/officeart/2005/8/layout/hList7"/>
    <dgm:cxn modelId="{65EAB1A2-1D75-48B1-9C39-F6C510861878}" srcId="{37F4A0E7-5031-483C-91BB-9FD680A7A3D0}" destId="{1E55C3D5-4B06-44BE-94A3-D041EA237134}" srcOrd="0" destOrd="0" parTransId="{0B99CD53-701A-4E57-BD8D-4DDA1B1388B7}" sibTransId="{31029D44-4668-4F7D-97AF-E573D3DD374E}"/>
    <dgm:cxn modelId="{2371A35C-B818-45A5-8F38-17E2AB665869}" type="presOf" srcId="{A9818AE7-B366-4790-8C99-12CE7DF8A4B2}" destId="{CDBFEF74-EFCB-4684-958D-DE68E52E0357}" srcOrd="1" destOrd="0" presId="urn:microsoft.com/office/officeart/2005/8/layout/hList7"/>
    <dgm:cxn modelId="{4D20DC08-8DB9-4A5E-B5CB-47970F60111D}" type="presOf" srcId="{44CF67D9-A42E-4219-B07E-A9E869556FB9}" destId="{DD04F3D6-F008-4C2D-9BB8-814BF6E02375}" srcOrd="0" destOrd="0" presId="urn:microsoft.com/office/officeart/2005/8/layout/hList7"/>
    <dgm:cxn modelId="{01283F03-F847-4CEF-B881-08D0477F48BD}" type="presOf" srcId="{A9818AE7-B366-4790-8C99-12CE7DF8A4B2}" destId="{69A1E4FD-7FFE-4CFC-8E03-895D028F7C62}" srcOrd="0" destOrd="0" presId="urn:microsoft.com/office/officeart/2005/8/layout/hList7"/>
    <dgm:cxn modelId="{292A53B7-D15E-45CD-9127-F8271BFE8C1E}" type="presOf" srcId="{07CB7F61-BAE2-4C19-824B-BAD48A21AFF7}" destId="{9CF9EF64-0F6D-41CF-8514-FA867F8DE94A}" srcOrd="1" destOrd="0" presId="urn:microsoft.com/office/officeart/2005/8/layout/hList7"/>
    <dgm:cxn modelId="{EB1C7D72-E3C8-47AE-BA40-B324FB92569E}" srcId="{37F4A0E7-5031-483C-91BB-9FD680A7A3D0}" destId="{07CB7F61-BAE2-4C19-824B-BAD48A21AFF7}" srcOrd="2" destOrd="0" parTransId="{2A781F99-C2A7-4FF2-8D39-CB170704C697}" sibTransId="{3CE72D3B-C21F-45FB-B0EC-93FC9373FD97}"/>
    <dgm:cxn modelId="{FC104D20-B104-4D1C-AB46-3771C63D3423}" type="presOf" srcId="{1E55C3D5-4B06-44BE-94A3-D041EA237134}" destId="{E5EFC990-2469-4D89-A489-6A65432B7049}" srcOrd="0" destOrd="0" presId="urn:microsoft.com/office/officeart/2005/8/layout/hList7"/>
    <dgm:cxn modelId="{DCD3B23F-0174-4DD1-9FCE-0CDDC56D4EB7}" type="presOf" srcId="{1E55C3D5-4B06-44BE-94A3-D041EA237134}" destId="{3BE55C58-9C91-4305-9A15-AA0C679E6F19}" srcOrd="1" destOrd="0" presId="urn:microsoft.com/office/officeart/2005/8/layout/hList7"/>
    <dgm:cxn modelId="{3A065682-0D9A-44E9-B4A2-E6ACF0614171}" type="presParOf" srcId="{025F9339-A1DB-450D-8AC6-322F8F54BC5D}" destId="{6417CDEB-CBC9-4B27-9037-E11B23199509}" srcOrd="0" destOrd="0" presId="urn:microsoft.com/office/officeart/2005/8/layout/hList7"/>
    <dgm:cxn modelId="{ADC6217A-61F4-4F4A-A7D4-BD06B21692EC}" type="presParOf" srcId="{025F9339-A1DB-450D-8AC6-322F8F54BC5D}" destId="{273B7E4C-5B11-4C60-AFA9-E6B11C32C52C}" srcOrd="1" destOrd="0" presId="urn:microsoft.com/office/officeart/2005/8/layout/hList7"/>
    <dgm:cxn modelId="{3978FC00-9412-4070-8B79-FBB9419A6D64}" type="presParOf" srcId="{273B7E4C-5B11-4C60-AFA9-E6B11C32C52C}" destId="{08C1DF78-B0F7-4126-8DC9-810767C19D3C}" srcOrd="0" destOrd="0" presId="urn:microsoft.com/office/officeart/2005/8/layout/hList7"/>
    <dgm:cxn modelId="{D61BEF4B-524D-49C5-B959-82A5A9D8FE68}" type="presParOf" srcId="{08C1DF78-B0F7-4126-8DC9-810767C19D3C}" destId="{E5EFC990-2469-4D89-A489-6A65432B7049}" srcOrd="0" destOrd="0" presId="urn:microsoft.com/office/officeart/2005/8/layout/hList7"/>
    <dgm:cxn modelId="{463DCE83-C115-442E-961A-C1FFB6416FE6}" type="presParOf" srcId="{08C1DF78-B0F7-4126-8DC9-810767C19D3C}" destId="{3BE55C58-9C91-4305-9A15-AA0C679E6F19}" srcOrd="1" destOrd="0" presId="urn:microsoft.com/office/officeart/2005/8/layout/hList7"/>
    <dgm:cxn modelId="{339418F4-CC06-4941-82C2-A9F8A455D74D}" type="presParOf" srcId="{08C1DF78-B0F7-4126-8DC9-810767C19D3C}" destId="{58018982-5CFE-436A-9817-961A1A5FADB9}" srcOrd="2" destOrd="0" presId="urn:microsoft.com/office/officeart/2005/8/layout/hList7"/>
    <dgm:cxn modelId="{587C81ED-92DE-470E-A828-D5B5C87B4253}" type="presParOf" srcId="{08C1DF78-B0F7-4126-8DC9-810767C19D3C}" destId="{FCB26E86-10A8-4259-8F2C-AD880FB1BA1D}" srcOrd="3" destOrd="0" presId="urn:microsoft.com/office/officeart/2005/8/layout/hList7"/>
    <dgm:cxn modelId="{53FE8CDF-1549-4640-9A47-5DA4D0858DDB}" type="presParOf" srcId="{273B7E4C-5B11-4C60-AFA9-E6B11C32C52C}" destId="{1E2EB722-6439-4CE2-857D-0A8E3ADB74FC}" srcOrd="1" destOrd="0" presId="urn:microsoft.com/office/officeart/2005/8/layout/hList7"/>
    <dgm:cxn modelId="{7E1BB3F4-291C-44C0-8D0E-836EBD42B0FE}" type="presParOf" srcId="{273B7E4C-5B11-4C60-AFA9-E6B11C32C52C}" destId="{1AD9572B-E317-4146-A05C-E15F61998517}" srcOrd="2" destOrd="0" presId="urn:microsoft.com/office/officeart/2005/8/layout/hList7"/>
    <dgm:cxn modelId="{1653F0FA-6939-4641-AB81-B463109DBB41}" type="presParOf" srcId="{1AD9572B-E317-4146-A05C-E15F61998517}" destId="{69A1E4FD-7FFE-4CFC-8E03-895D028F7C62}" srcOrd="0" destOrd="0" presId="urn:microsoft.com/office/officeart/2005/8/layout/hList7"/>
    <dgm:cxn modelId="{A7AFDCFC-B476-467E-9C3D-5D1A7A0F4829}" type="presParOf" srcId="{1AD9572B-E317-4146-A05C-E15F61998517}" destId="{CDBFEF74-EFCB-4684-958D-DE68E52E0357}" srcOrd="1" destOrd="0" presId="urn:microsoft.com/office/officeart/2005/8/layout/hList7"/>
    <dgm:cxn modelId="{F2F50386-DB65-4946-9B90-7B140EF300E9}" type="presParOf" srcId="{1AD9572B-E317-4146-A05C-E15F61998517}" destId="{B7B885C8-F13A-4EEB-8E5D-5229AE097E41}" srcOrd="2" destOrd="0" presId="urn:microsoft.com/office/officeart/2005/8/layout/hList7"/>
    <dgm:cxn modelId="{90102AAE-BCF7-4402-8499-C1937FBA9B6C}" type="presParOf" srcId="{1AD9572B-E317-4146-A05C-E15F61998517}" destId="{50D531AE-EFF5-42F8-BAD1-9CB7BAE8E94D}" srcOrd="3" destOrd="0" presId="urn:microsoft.com/office/officeart/2005/8/layout/hList7"/>
    <dgm:cxn modelId="{6159D372-77A2-460A-A2E2-2C7428B6BCC7}" type="presParOf" srcId="{273B7E4C-5B11-4C60-AFA9-E6B11C32C52C}" destId="{DD04F3D6-F008-4C2D-9BB8-814BF6E02375}" srcOrd="3" destOrd="0" presId="urn:microsoft.com/office/officeart/2005/8/layout/hList7"/>
    <dgm:cxn modelId="{0B56B8F0-031F-472C-8E12-CCC58E3E8EB3}" type="presParOf" srcId="{273B7E4C-5B11-4C60-AFA9-E6B11C32C52C}" destId="{AAE5674D-2E93-4CCC-AEBF-96EE5C670C20}" srcOrd="4" destOrd="0" presId="urn:microsoft.com/office/officeart/2005/8/layout/hList7"/>
    <dgm:cxn modelId="{76BD525B-25C5-4D84-AA1E-37792628C799}" type="presParOf" srcId="{AAE5674D-2E93-4CCC-AEBF-96EE5C670C20}" destId="{3CDBB0AA-5452-456A-A854-99C4ED18391C}" srcOrd="0" destOrd="0" presId="urn:microsoft.com/office/officeart/2005/8/layout/hList7"/>
    <dgm:cxn modelId="{273FBFA6-0ADC-49B3-873A-399B1F6C7C05}" type="presParOf" srcId="{AAE5674D-2E93-4CCC-AEBF-96EE5C670C20}" destId="{9CF9EF64-0F6D-41CF-8514-FA867F8DE94A}" srcOrd="1" destOrd="0" presId="urn:microsoft.com/office/officeart/2005/8/layout/hList7"/>
    <dgm:cxn modelId="{98F05579-E441-4F36-9364-E2C3FA7D4A20}" type="presParOf" srcId="{AAE5674D-2E93-4CCC-AEBF-96EE5C670C20}" destId="{9734BB5C-E2A6-4518-8D05-3BEC8FA5E576}" srcOrd="2" destOrd="0" presId="urn:microsoft.com/office/officeart/2005/8/layout/hList7"/>
    <dgm:cxn modelId="{20A7BB15-E49C-41D2-A1D7-1B39FA47622C}" type="presParOf" srcId="{AAE5674D-2E93-4CCC-AEBF-96EE5C670C20}" destId="{9B9C406B-D5C1-4A73-AD84-33415C7B9B7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FC990-2469-4D89-A489-6A65432B7049}">
      <dsp:nvSpPr>
        <dsp:cNvPr id="0" name=""/>
        <dsp:cNvSpPr/>
      </dsp:nvSpPr>
      <dsp:spPr>
        <a:xfrm>
          <a:off x="0" y="0"/>
          <a:ext cx="2684903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Переход на региональную фазу по процедуре </a:t>
          </a:r>
          <a:r>
            <a:rPr lang="en-US" sz="2000" kern="1200" dirty="0" smtClean="0"/>
            <a:t>PCT</a:t>
          </a:r>
          <a:r>
            <a:rPr lang="ru-RU" sz="2000" kern="1200" dirty="0" smtClean="0"/>
            <a:t> : заявка подается в ЕАПВ напрямую</a:t>
          </a:r>
          <a:endParaRPr lang="ru-RU" sz="2000" kern="1200" dirty="0"/>
        </a:p>
      </dsp:txBody>
      <dsp:txXfrm>
        <a:off x="0" y="1810385"/>
        <a:ext cx="2684903" cy="1810385"/>
      </dsp:txXfrm>
    </dsp:sp>
    <dsp:sp modelId="{FCB26E86-10A8-4259-8F2C-AD880FB1BA1D}">
      <dsp:nvSpPr>
        <dsp:cNvPr id="0" name=""/>
        <dsp:cNvSpPr/>
      </dsp:nvSpPr>
      <dsp:spPr>
        <a:xfrm>
          <a:off x="590604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A1E4FD-7FFE-4CFC-8E03-895D028F7C62}">
      <dsp:nvSpPr>
        <dsp:cNvPr id="0" name=""/>
        <dsp:cNvSpPr/>
      </dsp:nvSpPr>
      <dsp:spPr>
        <a:xfrm>
          <a:off x="2808308" y="0"/>
          <a:ext cx="2684903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Подача заявок заявителями из государств, не являющихся участниками Конвенции: заявка подается в ЕАПВ напрямую</a:t>
          </a:r>
          <a:endParaRPr lang="ru-RU" sz="1800" kern="1200" dirty="0"/>
        </a:p>
      </dsp:txBody>
      <dsp:txXfrm>
        <a:off x="2808308" y="1810385"/>
        <a:ext cx="2684903" cy="1810385"/>
      </dsp:txXfrm>
    </dsp:sp>
    <dsp:sp modelId="{50D531AE-EFF5-42F8-BAD1-9CB7BAE8E94D}">
      <dsp:nvSpPr>
        <dsp:cNvPr id="0" name=""/>
        <dsp:cNvSpPr/>
      </dsp:nvSpPr>
      <dsp:spPr>
        <a:xfrm>
          <a:off x="3356055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BB0AA-5452-456A-A854-99C4ED18391C}">
      <dsp:nvSpPr>
        <dsp:cNvPr id="0" name=""/>
        <dsp:cNvSpPr/>
      </dsp:nvSpPr>
      <dsp:spPr>
        <a:xfrm>
          <a:off x="5532626" y="0"/>
          <a:ext cx="2684903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Подача заявок заявителями из государств-участников Конвенции: если испрошен приоритет, заявка подается напрямую в ЕАПВ; если приоритет не испрошен, заявка подается через национальное ведомство и им пересылается в ЕАПВ.</a:t>
          </a:r>
          <a:endParaRPr lang="ru-RU" sz="1600" kern="1200" dirty="0"/>
        </a:p>
      </dsp:txBody>
      <dsp:txXfrm>
        <a:off x="5532626" y="1810385"/>
        <a:ext cx="2684903" cy="1810385"/>
      </dsp:txXfrm>
    </dsp:sp>
    <dsp:sp modelId="{9B9C406B-D5C1-4A73-AD84-33415C7B9B7F}">
      <dsp:nvSpPr>
        <dsp:cNvPr id="0" name=""/>
        <dsp:cNvSpPr/>
      </dsp:nvSpPr>
      <dsp:spPr>
        <a:xfrm>
          <a:off x="6121505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7CDEB-CBC9-4B27-9037-E11B23199509}">
      <dsp:nvSpPr>
        <dsp:cNvPr id="0" name=""/>
        <dsp:cNvSpPr/>
      </dsp:nvSpPr>
      <dsp:spPr>
        <a:xfrm>
          <a:off x="328770" y="3620770"/>
          <a:ext cx="7561715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5FB08-BA4D-4CC7-9C7C-EBE0DD056485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5FC49-4988-4C01-9949-4C44CA57B5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171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5FC49-4988-4C01-9949-4C44CA57B5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023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5FC49-4988-4C01-9949-4C44CA57B5F6}" type="slidenum">
              <a:rPr lang="ru-RU" smtClean="0"/>
              <a:t>62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170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24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5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4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25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98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61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37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46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05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5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80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1928F-CC3D-4961-9973-1C2FC4519718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C7AF-E049-4FDE-8803-0A2AFC66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09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ПОЛУЧИТЬ ЕВРАЗИЙСКИЙ ПАТЕНТ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131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40768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ЕАПВ работает как получающее ведомство в рамках </a:t>
            </a:r>
            <a:r>
              <a:rPr lang="ru-RU" sz="2400" dirty="0" smtClean="0"/>
              <a:t>Договора </a:t>
            </a:r>
            <a:r>
              <a:rPr lang="ru-RU" sz="2400" dirty="0"/>
              <a:t>о патентной кооперации (РСТ) для заявителей из государств- участников Конвенции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7564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705678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557972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            </a:t>
            </a:r>
            <a:r>
              <a:rPr lang="ru-RU" sz="3600" dirty="0" smtClean="0"/>
              <a:t>2014 </a:t>
            </a:r>
            <a:r>
              <a:rPr lang="ru-RU" sz="3600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58152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35888" cy="57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146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042" y="516182"/>
            <a:ext cx="9217444" cy="521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740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ПРЕИМУЩЕСТВА ПРОЦЕДУРЫ ЕВРАЗИЙСКОГО ПАТЕНТОВАНИЯ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 -  упрощение и удешевление процедуры получения охранного документа, 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    действующего во всех государствах - участницах Конвенции (одна евразийская 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    заявка на одном языке (русском) - одна экспертиза - единый евразийский  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    патент);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 -  обязательную проверочную систему экспертизы евразийских заявок и как   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    следствие получение надежных евразийских патентов на изобретения;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гармонизацию охраны прав патентовладельцев в пределах единого патентного пространства на основе Конвенции и связанных с ней других нормативных актов;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оэтапная уплата пошлин.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421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99288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Единый характер евразийского патента</a:t>
            </a:r>
          </a:p>
          <a:p>
            <a:endParaRPr lang="ru-RU" dirty="0"/>
          </a:p>
          <a:p>
            <a:r>
              <a:rPr lang="ru-RU" sz="2800" dirty="0"/>
              <a:t>Евразийский патент после выдачи действует во всех Договаривающихся </a:t>
            </a:r>
            <a:r>
              <a:rPr lang="ru-RU" sz="2800" dirty="0" smtClean="0"/>
              <a:t>государствах.</a:t>
            </a:r>
            <a:endParaRPr lang="ru-RU" sz="2800" dirty="0"/>
          </a:p>
          <a:p>
            <a:r>
              <a:rPr lang="ru-RU" sz="2800" dirty="0"/>
              <a:t>Евразийский патент может быть аннулирован полностью или частично в административном </a:t>
            </a:r>
            <a:r>
              <a:rPr lang="ru-RU" sz="2800" dirty="0" smtClean="0"/>
              <a:t>порядке (в течение 6 месяцев с даты публикации сведений о выдаче евразийского патента)  </a:t>
            </a:r>
            <a:r>
              <a:rPr lang="ru-RU" sz="2800" dirty="0"/>
              <a:t>в отношении всех Договаривающихся </a:t>
            </a:r>
            <a:r>
              <a:rPr lang="ru-RU" sz="2800" dirty="0" smtClean="0"/>
              <a:t>государств.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Передача </a:t>
            </a:r>
            <a:r>
              <a:rPr lang="ru-RU" sz="2800" dirty="0"/>
              <a:t>права на евразийский патент допускается только в отношении всех Договаривающихся государств </a:t>
            </a:r>
          </a:p>
        </p:txBody>
      </p:sp>
    </p:spTree>
    <p:extLst>
      <p:ext uri="{BB962C8B-B14F-4D97-AF65-F5344CB8AC3E}">
        <p14:creationId xmlns:p14="http://schemas.microsoft.com/office/powerpoint/2010/main" val="3766291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27324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Евразийский патент в Договаривающихся государствах</a:t>
            </a:r>
          </a:p>
          <a:p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За </a:t>
            </a:r>
            <a:r>
              <a:rPr lang="ru-RU" sz="2400" dirty="0"/>
              <a:t>нарушение евразийского патента в Договаривающемся государстве предусматривается такая же гражданско-правовая или иная ответственность, что и за нарушение национального </a:t>
            </a:r>
            <a:r>
              <a:rPr lang="ru-RU" sz="2400" dirty="0" smtClean="0"/>
              <a:t>патента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8530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Евразийский патент может быть </a:t>
            </a:r>
            <a:r>
              <a:rPr lang="ru-RU" sz="2400" b="1" i="1" dirty="0"/>
              <a:t>признан недействительным</a:t>
            </a:r>
            <a:r>
              <a:rPr lang="ru-RU" sz="2400" dirty="0"/>
              <a:t> полностью или частично (после </a:t>
            </a:r>
            <a:r>
              <a:rPr lang="ru-RU" sz="2400" dirty="0" smtClean="0"/>
              <a:t>истечения 6 месяцев с даты публикации сведений о его выдаче) на </a:t>
            </a:r>
            <a:r>
              <a:rPr lang="ru-RU" sz="2400" dirty="0"/>
              <a:t>территории Договаривающегося государства на основании процессуальных норм его национального </a:t>
            </a:r>
            <a:r>
              <a:rPr lang="ru-RU" sz="2400" dirty="0" smtClean="0"/>
              <a:t>законодательства</a:t>
            </a:r>
            <a:r>
              <a:rPr lang="ru-RU" sz="2400" dirty="0"/>
              <a:t>, если </a:t>
            </a:r>
            <a:r>
              <a:rPr lang="ru-RU" sz="2400" dirty="0" smtClean="0"/>
              <a:t>охраняемое им изобретение </a:t>
            </a:r>
          </a:p>
          <a:p>
            <a:r>
              <a:rPr lang="ru-RU" sz="2400" dirty="0" smtClean="0"/>
              <a:t>- не соответствует условиям </a:t>
            </a:r>
            <a:r>
              <a:rPr lang="ru-RU" sz="2400" dirty="0"/>
              <a:t>патентоспособности, установленным Конвенцией и </a:t>
            </a:r>
            <a:r>
              <a:rPr lang="ru-RU" sz="2400" dirty="0" smtClean="0"/>
              <a:t>Патентной инструкцией ЕАПВ;</a:t>
            </a:r>
            <a:endParaRPr lang="ru-RU" sz="2400" dirty="0"/>
          </a:p>
          <a:p>
            <a:r>
              <a:rPr lang="ru-RU" sz="2400" dirty="0" smtClean="0"/>
              <a:t>- в </a:t>
            </a:r>
            <a:r>
              <a:rPr lang="ru-RU" sz="2400" dirty="0"/>
              <a:t>формуле изобретения </a:t>
            </a:r>
            <a:r>
              <a:rPr lang="ru-RU" sz="2400" dirty="0" smtClean="0"/>
              <a:t>содержатся признаки, отсутствовавшие </a:t>
            </a:r>
            <a:r>
              <a:rPr lang="ru-RU" sz="2400" dirty="0"/>
              <a:t>в первоначальных </a:t>
            </a:r>
            <a:r>
              <a:rPr lang="ru-RU" sz="2400" dirty="0" smtClean="0"/>
              <a:t>материалах евразийской </a:t>
            </a:r>
            <a:r>
              <a:rPr lang="ru-RU" sz="2400" dirty="0"/>
              <a:t>заявки;</a:t>
            </a:r>
          </a:p>
          <a:p>
            <a:r>
              <a:rPr lang="ru-RU" sz="2400" dirty="0" smtClean="0"/>
              <a:t>- в </a:t>
            </a:r>
            <a:r>
              <a:rPr lang="ru-RU" sz="2400" dirty="0"/>
              <a:t>евразийском патенте </a:t>
            </a:r>
            <a:r>
              <a:rPr lang="ru-RU" sz="2400" dirty="0" smtClean="0"/>
              <a:t>неправильно указан изобретатель </a:t>
            </a:r>
            <a:r>
              <a:rPr lang="ru-RU" sz="2400" dirty="0"/>
              <a:t>или </a:t>
            </a:r>
            <a:r>
              <a:rPr lang="ru-RU" sz="2400" dirty="0" smtClean="0"/>
              <a:t>патентовладелец.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8824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84887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Срок действия евразийского патента</a:t>
            </a:r>
          </a:p>
          <a:p>
            <a:endParaRPr lang="ru-RU" dirty="0"/>
          </a:p>
          <a:p>
            <a:pPr>
              <a:lnSpc>
                <a:spcPct val="150000"/>
              </a:lnSpc>
            </a:pPr>
            <a:r>
              <a:rPr lang="ru-RU" sz="2400" dirty="0"/>
              <a:t>Срок действия евразийского </a:t>
            </a:r>
            <a:r>
              <a:rPr lang="ru-RU" sz="2400" dirty="0" smtClean="0"/>
              <a:t>патента: 20 </a:t>
            </a:r>
            <a:r>
              <a:rPr lang="ru-RU" sz="2400" dirty="0"/>
              <a:t>лет с даты подачи евразийской </a:t>
            </a:r>
            <a:r>
              <a:rPr lang="ru-RU" sz="2400" dirty="0" smtClean="0"/>
              <a:t>заявки.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Срок действия евразийского патента может быть продлен в отношении того ДГ, законодательство которого предусматривает продление срока действия национального патента на </a:t>
            </a:r>
            <a:r>
              <a:rPr lang="ru-RU" sz="2400" dirty="0" smtClean="0"/>
              <a:t>изобретение. 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Продление срока действия евразийского патента производится согласно условиям, предусмотренным законодательством  </a:t>
            </a:r>
            <a:r>
              <a:rPr lang="ru-RU" sz="2400" dirty="0" smtClean="0"/>
              <a:t>ДГ (фармацевтические и агрохимические продукты).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72856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Поддержание евразийского </a:t>
            </a:r>
            <a:r>
              <a:rPr lang="ru-RU" sz="2800" dirty="0" smtClean="0"/>
              <a:t>патента </a:t>
            </a:r>
            <a:r>
              <a:rPr lang="ru-RU" sz="2800" dirty="0"/>
              <a:t>в силе  </a:t>
            </a:r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68760"/>
            <a:ext cx="5616624" cy="17064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Заявление о поддержании евразийского патента в силе в Договаривающихся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государствах</a:t>
            </a: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Пошлины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 поддержание патента в силе в Договаривающихся государствах</a:t>
            </a:r>
          </a:p>
          <a:p>
            <a:pPr algn="ctr"/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707904" y="2975248"/>
            <a:ext cx="72008" cy="160588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82652" y="4653136"/>
            <a:ext cx="1994520" cy="842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ЕАПВ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4860032" y="5013176"/>
            <a:ext cx="2448272" cy="61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84368" y="1556792"/>
            <a:ext cx="576064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de-DE" dirty="0"/>
              <a:t>AM AZ BY  KG  KZ RU TJ TM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16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7848" y="260648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В мире существуют 4 региональных патентных организации: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Европейская </a:t>
            </a:r>
            <a:r>
              <a:rPr lang="ru-RU" sz="2400" dirty="0"/>
              <a:t>патентная </a:t>
            </a:r>
            <a:r>
              <a:rPr lang="ru-RU" sz="2400" dirty="0" smtClean="0"/>
              <a:t>организация (</a:t>
            </a:r>
            <a:r>
              <a:rPr lang="en-US" sz="2400" dirty="0" smtClean="0"/>
              <a:t>EPO)</a:t>
            </a:r>
            <a:r>
              <a:rPr lang="ru-RU" sz="2400" dirty="0" smtClean="0"/>
              <a:t> – создана в 1977 году</a:t>
            </a:r>
            <a:r>
              <a:rPr lang="en-US" sz="2400" dirty="0" smtClean="0"/>
              <a:t>,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Африканская </a:t>
            </a:r>
            <a:r>
              <a:rPr lang="ru-RU" sz="2400" dirty="0"/>
              <a:t>региональная организация интеллектуальной </a:t>
            </a:r>
            <a:r>
              <a:rPr lang="ru-RU" sz="2400" dirty="0" smtClean="0"/>
              <a:t>собственности </a:t>
            </a:r>
            <a:r>
              <a:rPr lang="en-US" sz="2400" dirty="0" smtClean="0"/>
              <a:t>(ARIPO) – </a:t>
            </a:r>
            <a:r>
              <a:rPr lang="ru-RU" sz="2400" dirty="0" smtClean="0"/>
              <a:t>создана в </a:t>
            </a:r>
            <a:r>
              <a:rPr lang="en-US" sz="2400" dirty="0" smtClean="0"/>
              <a:t>1976 </a:t>
            </a:r>
            <a:r>
              <a:rPr lang="ru-RU" sz="2400" dirty="0" smtClean="0"/>
              <a:t>году, объединяет англоязычные государства Африки</a:t>
            </a:r>
            <a:r>
              <a:rPr lang="en-US" sz="2400" dirty="0" smtClean="0"/>
              <a:t>,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Африканская </a:t>
            </a:r>
            <a:r>
              <a:rPr lang="ru-RU" sz="2400" dirty="0"/>
              <a:t>организация интеллектуальной </a:t>
            </a:r>
            <a:r>
              <a:rPr lang="ru-RU" sz="2400" dirty="0" smtClean="0"/>
              <a:t>собственности </a:t>
            </a:r>
            <a:r>
              <a:rPr lang="en-US" sz="2400" dirty="0" smtClean="0"/>
              <a:t>(OAPI)  - </a:t>
            </a:r>
            <a:r>
              <a:rPr lang="ru-RU" sz="2400" dirty="0" smtClean="0"/>
              <a:t>создана в </a:t>
            </a:r>
            <a:r>
              <a:rPr lang="en-US" sz="2400" dirty="0" smtClean="0"/>
              <a:t>1977 </a:t>
            </a:r>
            <a:r>
              <a:rPr lang="ru-RU" sz="2400" dirty="0" smtClean="0"/>
              <a:t>году, объединяет франкоязычные </a:t>
            </a:r>
            <a:r>
              <a:rPr lang="ru-RU" sz="2400" dirty="0"/>
              <a:t>государства </a:t>
            </a:r>
            <a:r>
              <a:rPr lang="ru-RU" sz="2400" dirty="0" smtClean="0"/>
              <a:t>Африки</a:t>
            </a:r>
            <a:r>
              <a:rPr lang="en-US" sz="2400" dirty="0" smtClean="0"/>
              <a:t>,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Евразийская патентная организация (ЕАПО) – создана в 1995 году</a:t>
            </a:r>
            <a:r>
              <a:rPr lang="en-US" sz="2400" dirty="0" smtClean="0"/>
              <a:t>, </a:t>
            </a:r>
            <a:r>
              <a:rPr lang="ru-RU" sz="2400" dirty="0" smtClean="0"/>
              <a:t>объединяет часть государств-бывших республик СССР.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181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     Право </a:t>
            </a:r>
            <a:r>
              <a:rPr lang="ru-RU" sz="2400" b="1" dirty="0"/>
              <a:t>преждепользования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2336" y="1112818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Любое физическое либо юридическое лицо или приравненная к нему организация, которые до даты подачи заявки или, если установлен приоритет, до даты приоритета изобретения добросовестно использовали на территории какого-либо Договаривающегося государства тождественное решение или сделали необходимые к этому приготовления, сохраняют право на дальнейшее его безвозмездное использование без расширения объема такого использования.</a:t>
            </a:r>
          </a:p>
          <a:p>
            <a:endParaRPr lang="ru-RU" dirty="0"/>
          </a:p>
          <a:p>
            <a:r>
              <a:rPr lang="ru-RU" dirty="0"/>
              <a:t>Право преждепользования может быть передано другому физическому либо юридическому лицу или приравненной к нему организации только совместно с производством, на котором имело место использование тождественного решения или были сделаны необходимые к этому приготовления.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Право преждепользования может применяться только в отношении территории того Договаривающегося государства, в котором такое преждепользование имело место.</a:t>
            </a:r>
          </a:p>
        </p:txBody>
      </p:sp>
    </p:spTree>
    <p:extLst>
      <p:ext uri="{BB962C8B-B14F-4D97-AF65-F5344CB8AC3E}">
        <p14:creationId xmlns:p14="http://schemas.microsoft.com/office/powerpoint/2010/main" val="1795680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61327"/>
            <a:ext cx="3592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Право </a:t>
            </a:r>
            <a:r>
              <a:rPr lang="ru-RU" sz="2400" b="1" dirty="0" err="1"/>
              <a:t>послепользования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6549" y="980728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Любое физическое либо юридическое лицо или приравненная к нему организация, которые добросовестно начали использовать изобретение или тождественное ему решение на территории Договаривающегося государства или сделали необходимые к такому использованию приготовления в период между датой, на которую права на опубликованную в соответствии со статьей 15(4) Конвенции евразийскую заявку или выданный евразийский патент были утрачены, и датой публикации сведений о восстановлении согласно правилам 39(1) и 39(2) Инструкции прав на евразийскую заявку или евразийский патент, сохраняют право на дальнейшее безвозмездное использование этого изобретения или тождественного ему решения без расширения объема такого использования.</a:t>
            </a:r>
          </a:p>
          <a:p>
            <a:endParaRPr lang="ru-RU" dirty="0"/>
          </a:p>
          <a:p>
            <a:r>
              <a:rPr lang="ru-RU" dirty="0"/>
              <a:t>Право </a:t>
            </a:r>
            <a:r>
              <a:rPr lang="ru-RU" dirty="0" err="1"/>
              <a:t>послепользования</a:t>
            </a:r>
            <a:r>
              <a:rPr lang="ru-RU" dirty="0"/>
              <a:t> может быть передано другому физическому либо юридическому лицу или приравненной к нему организации только совместно с производством, на котором имело место использование изобретения или тождественного ему решения, или были сделаны необходимые к такому использованию приготовления.</a:t>
            </a:r>
          </a:p>
          <a:p>
            <a:endParaRPr lang="ru-RU" dirty="0"/>
          </a:p>
          <a:p>
            <a:r>
              <a:rPr lang="ru-RU" dirty="0" smtClean="0"/>
              <a:t>Право </a:t>
            </a:r>
            <a:r>
              <a:rPr lang="ru-RU" dirty="0" err="1"/>
              <a:t>послепользования</a:t>
            </a:r>
            <a:r>
              <a:rPr lang="ru-RU" dirty="0"/>
              <a:t> может применяться в отношении территории только того Договаривающегося государства, в котором </a:t>
            </a:r>
            <a:r>
              <a:rPr lang="ru-RU" dirty="0" err="1"/>
              <a:t>послепользование</a:t>
            </a:r>
            <a:r>
              <a:rPr lang="ru-RU" dirty="0"/>
              <a:t> имело место и законодательство которого предусматривает такое право.</a:t>
            </a:r>
          </a:p>
        </p:txBody>
      </p:sp>
    </p:spTree>
    <p:extLst>
      <p:ext uri="{BB962C8B-B14F-4D97-AF65-F5344CB8AC3E}">
        <p14:creationId xmlns:p14="http://schemas.microsoft.com/office/powerpoint/2010/main" val="225261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5955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Основные этапы евразийской процедуры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1490464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Подача евразийской заявки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052736"/>
            <a:ext cx="146550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Формальная экспертиза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980728"/>
            <a:ext cx="1584176" cy="995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Публикация евразийской заявки 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2204864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Ходатайство о проведении экспертизы по существу 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1052240"/>
            <a:ext cx="131765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Патентный поиск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3803768"/>
            <a:ext cx="1634480" cy="1089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Выдача и публикация евразийского патента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8232" y="5292416"/>
            <a:ext cx="43673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Возражение против выдачи евразийского патента по </a:t>
            </a:r>
            <a:r>
              <a:rPr lang="ru-RU" dirty="0" smtClean="0"/>
              <a:t>административной </a:t>
            </a:r>
            <a:r>
              <a:rPr lang="ru-RU" dirty="0"/>
              <a:t>процедуре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51040" y="5292416"/>
            <a:ext cx="15624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Процедура возражения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3799192"/>
            <a:ext cx="1584176" cy="107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Поддержание евразийского патента в силе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643192" y="5157192"/>
            <a:ext cx="11664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Отказ в выдаче патента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04156" y="3837832"/>
            <a:ext cx="1418456" cy="1055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Экспертиза по существу 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1813992" y="1400750"/>
            <a:ext cx="237728" cy="19805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623390" y="1400749"/>
            <a:ext cx="190681" cy="1463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169577" y="1421072"/>
            <a:ext cx="266519" cy="1777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781388" y="2011844"/>
            <a:ext cx="166876" cy="1569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092280" y="3505584"/>
            <a:ext cx="45719" cy="298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8285588">
            <a:off x="7452320" y="4872992"/>
            <a:ext cx="270292" cy="284200"/>
          </a:xfrm>
          <a:prstGeom prst="downArrow">
            <a:avLst>
              <a:gd name="adj1" fmla="val 50000"/>
              <a:gd name="adj2" fmla="val 4493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999984" y="3501552"/>
            <a:ext cx="184592" cy="2976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5623376" y="4221088"/>
            <a:ext cx="676816" cy="21602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>
            <a:off x="7013384" y="5517232"/>
            <a:ext cx="629808" cy="23238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лево 24"/>
          <p:cNvSpPr/>
          <p:nvPr/>
        </p:nvSpPr>
        <p:spPr>
          <a:xfrm>
            <a:off x="2010310" y="4221088"/>
            <a:ext cx="1985626" cy="288032"/>
          </a:xfrm>
          <a:prstGeom prst="leftArrow">
            <a:avLst>
              <a:gd name="adj1" fmla="val 50000"/>
              <a:gd name="adj2" fmla="val 5297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>
            <a:off x="3003122" y="4437112"/>
            <a:ext cx="272733" cy="85530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902812" y="972680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 </a:t>
            </a:r>
            <a:r>
              <a:rPr lang="ru-RU" dirty="0" smtClean="0"/>
              <a:t>мес.</a:t>
            </a:r>
            <a:endParaRPr lang="ru-RU" dirty="0"/>
          </a:p>
        </p:txBody>
      </p:sp>
      <p:sp>
        <p:nvSpPr>
          <p:cNvPr id="28" name="Выгнутая вверх стрелка 27"/>
          <p:cNvSpPr/>
          <p:nvPr/>
        </p:nvSpPr>
        <p:spPr>
          <a:xfrm>
            <a:off x="6864826" y="278688"/>
            <a:ext cx="1443606" cy="73152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Круговая стрелка 28"/>
          <p:cNvSpPr/>
          <p:nvPr/>
        </p:nvSpPr>
        <p:spPr>
          <a:xfrm rot="7612023">
            <a:off x="7838869" y="1673993"/>
            <a:ext cx="978408" cy="978408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621900" y="3197476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 мес.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3536300" y="3837832"/>
            <a:ext cx="4596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1979712" y="3837832"/>
            <a:ext cx="6421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646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заявок в ЕАПВ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3791154"/>
              </p:ext>
            </p:extLst>
          </p:nvPr>
        </p:nvGraphicFramePr>
        <p:xfrm>
          <a:off x="467544" y="1600200"/>
          <a:ext cx="821925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3968" y="24928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9%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2450942"/>
            <a:ext cx="799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81%	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64288" y="2447554"/>
            <a:ext cx="72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981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Подача заявок заявителями из государств участников Конвенции осуществляется через национальные ведомства своих государств. </a:t>
            </a:r>
          </a:p>
          <a:p>
            <a:pPr>
              <a:lnSpc>
                <a:spcPct val="150000"/>
              </a:lnSpc>
            </a:pP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Указанное требование не распространяется на евразийские заявки, по которым испрашивается приоритет на основании ранее поданной заявки, а также на выделенные заявки.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392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-79653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Основные пошлины, взимаемые за подачу и экспертизу евразийской заявки 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За подачу евразийской заявки в соответствии со статьей 15(2) Конвенции уплачиваются следующие пошлины:</a:t>
            </a:r>
          </a:p>
          <a:p>
            <a:endParaRPr lang="ru-RU" dirty="0" smtClean="0"/>
          </a:p>
          <a:p>
            <a:r>
              <a:rPr lang="ru-RU" dirty="0" smtClean="0"/>
              <a:t>(i) единая процедурная пошлина за подачу евразийской заявки - в размере 25500 рублей   (2550 рублей для заявителей из ДГ);</a:t>
            </a:r>
          </a:p>
          <a:p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ii</a:t>
            </a:r>
            <a:r>
              <a:rPr lang="ru-RU" dirty="0" smtClean="0"/>
              <a:t>) пошлина за каждый пункт формулы изобретения свыше пятого в размере 3200 рублей (320 рублей для заявителей из ДГ);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 подаче евразийской заявки в соответствии со статьей 15(1)(</a:t>
            </a:r>
            <a:r>
              <a:rPr lang="ru-RU" dirty="0" err="1" smtClean="0"/>
              <a:t>ii</a:t>
            </a:r>
            <a:r>
              <a:rPr lang="ru-RU" dirty="0" smtClean="0"/>
              <a:t>) Конвенции в национальное ведомство уплачивается пошлина за проверку заявки на соответствие требованиям экспертизы по формальным признакам и пересылку, размер, порядок и сроки уплаты которой устанавливаются Договаривающимся государством.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5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92088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За экспертизу евразийской заявки по существу в соответствии со статьей 15(6) Конвенции уплачиваются следующие пошлины: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(i) в отношении одного изобретения - в размере 25500 рублей (2550 рублей для заявителей из ДГ);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(</a:t>
            </a:r>
            <a:r>
              <a:rPr lang="ru-RU" dirty="0" err="1" smtClean="0"/>
              <a:t>ii</a:t>
            </a:r>
            <a:r>
              <a:rPr lang="ru-RU" dirty="0" smtClean="0"/>
              <a:t>) в отношении группы изобретений - 25500 рублей и дополнительно 19000 рублей за второе изобретение и по 9500 рублей за третье, четвертое и пятое изобретения (2550 рублей, 1900 рублей и 950 рублей для заявителей из ДГ).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253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За выдачу евразийского патента в соответствии со статьей 15(10) Конвенции и его публикацию в соответствии с правилом 51(1) Патентной инструкции уплачивается пошлина в размере 16000 рублей (1600 рублей для заявителей из ДГ).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049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8704" y="256193"/>
            <a:ext cx="8208912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Формальная экспертиза </a:t>
            </a:r>
          </a:p>
          <a:p>
            <a:r>
              <a:rPr lang="ru-RU" sz="2000" dirty="0" smtClean="0"/>
              <a:t>Формальная </a:t>
            </a:r>
            <a:r>
              <a:rPr lang="ru-RU" sz="2000" dirty="0"/>
              <a:t>экспертиза </a:t>
            </a:r>
            <a:r>
              <a:rPr lang="ru-RU" sz="2000" dirty="0" smtClean="0"/>
              <a:t>начинается после </a:t>
            </a:r>
            <a:r>
              <a:rPr lang="ru-RU" sz="2000" dirty="0"/>
              <a:t>установления даты подачи</a:t>
            </a:r>
          </a:p>
          <a:p>
            <a:r>
              <a:rPr lang="ru-RU" sz="2000" dirty="0"/>
              <a:t>при  условии:</a:t>
            </a:r>
          </a:p>
          <a:p>
            <a:r>
              <a:rPr lang="ru-RU" sz="2000" dirty="0" smtClean="0"/>
              <a:t>-    уплаты </a:t>
            </a:r>
            <a:r>
              <a:rPr lang="ru-RU" sz="2000" dirty="0"/>
              <a:t>единой процедурной </a:t>
            </a:r>
            <a:r>
              <a:rPr lang="ru-RU" sz="2000" dirty="0" smtClean="0"/>
              <a:t>пошлины;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представления  </a:t>
            </a:r>
            <a:r>
              <a:rPr lang="ru-RU" sz="2000" dirty="0"/>
              <a:t>перевода документов заявки на русский </a:t>
            </a:r>
            <a:r>
              <a:rPr lang="ru-RU" sz="2000" dirty="0" smtClean="0"/>
              <a:t>язык, если    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заявка подана на иностранном языке;</a:t>
            </a:r>
            <a:endParaRPr lang="ru-RU" sz="2000" dirty="0"/>
          </a:p>
          <a:p>
            <a:r>
              <a:rPr lang="ru-RU" sz="2000" dirty="0" smtClean="0"/>
              <a:t>-     представления </a:t>
            </a:r>
            <a:r>
              <a:rPr lang="ru-RU" sz="2000" dirty="0"/>
              <a:t>доверенности, когда ее представление является </a:t>
            </a:r>
            <a:r>
              <a:rPr lang="ru-RU" sz="2000" dirty="0" smtClean="0"/>
              <a:t>обязательным</a:t>
            </a:r>
            <a:r>
              <a:rPr lang="ru-RU" dirty="0" smtClean="0"/>
              <a:t>.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ходе формальной экспертизы проверяется:</a:t>
            </a:r>
          </a:p>
          <a:p>
            <a:r>
              <a:rPr lang="ru-RU" sz="2000" dirty="0" smtClean="0"/>
              <a:t>-      наличие </a:t>
            </a:r>
            <a:r>
              <a:rPr lang="ru-RU" sz="2000" dirty="0"/>
              <a:t>и правильность оформления документов евразийской </a:t>
            </a:r>
            <a:r>
              <a:rPr lang="ru-RU" sz="2000" dirty="0" smtClean="0"/>
              <a:t>заявки;</a:t>
            </a:r>
            <a:endParaRPr lang="ru-RU" sz="2000" dirty="0"/>
          </a:p>
          <a:p>
            <a:r>
              <a:rPr lang="ru-RU" sz="2000" dirty="0" smtClean="0"/>
              <a:t>-    соблюдение </a:t>
            </a:r>
            <a:r>
              <a:rPr lang="ru-RU" sz="2000" dirty="0"/>
              <a:t>порядка подачи </a:t>
            </a:r>
            <a:r>
              <a:rPr lang="ru-RU" sz="2000" dirty="0" smtClean="0"/>
              <a:t>заявки;</a:t>
            </a:r>
            <a:endParaRPr lang="ru-RU" sz="2000" dirty="0"/>
          </a:p>
          <a:p>
            <a:r>
              <a:rPr lang="ru-RU" sz="2000" dirty="0" smtClean="0"/>
              <a:t>-    правильность </a:t>
            </a:r>
            <a:r>
              <a:rPr lang="ru-RU" sz="2000" dirty="0"/>
              <a:t>уплаты </a:t>
            </a:r>
            <a:r>
              <a:rPr lang="ru-RU" sz="2000" dirty="0" smtClean="0"/>
              <a:t>пошлин;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не </a:t>
            </a:r>
            <a:r>
              <a:rPr lang="ru-RU" sz="2000" dirty="0"/>
              <a:t>относится ли заявленное изобретение очевидным образом к </a:t>
            </a:r>
            <a:r>
              <a:rPr lang="ru-RU" sz="2000" dirty="0" smtClean="0"/>
              <a:t>объектам</a:t>
            </a:r>
            <a:r>
              <a:rPr lang="ru-RU" sz="2000" dirty="0"/>
              <a:t>, </a:t>
            </a:r>
            <a:r>
              <a:rPr lang="ru-RU" sz="2000" dirty="0" smtClean="0"/>
              <a:t>исключенным из патентной охраны согласно  правилам </a:t>
            </a:r>
            <a:r>
              <a:rPr lang="ru-RU" sz="2000" dirty="0"/>
              <a:t>3(3</a:t>
            </a:r>
            <a:r>
              <a:rPr lang="ru-RU" sz="2000" dirty="0" smtClean="0"/>
              <a:t>) и 3(4</a:t>
            </a:r>
            <a:r>
              <a:rPr lang="ru-RU" sz="2000" dirty="0"/>
              <a:t>) </a:t>
            </a:r>
            <a:r>
              <a:rPr lang="ru-RU" sz="2000" dirty="0" smtClean="0"/>
              <a:t>Патентной инструкции; и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оформляется </a:t>
            </a:r>
            <a:r>
              <a:rPr lang="ru-RU" sz="2000" dirty="0"/>
              <a:t>заказ на проведение патентного поиска; </a:t>
            </a:r>
          </a:p>
          <a:p>
            <a:r>
              <a:rPr lang="ru-RU" sz="2000" dirty="0"/>
              <a:t>-    материалы заявки подготавливаются для публикации.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6423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769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Проведение патентного поиска</a:t>
            </a:r>
          </a:p>
          <a:p>
            <a:endParaRPr lang="ru-RU" sz="2400" b="1" dirty="0"/>
          </a:p>
          <a:p>
            <a:pPr>
              <a:lnSpc>
                <a:spcPct val="150000"/>
              </a:lnSpc>
            </a:pPr>
            <a:r>
              <a:rPr lang="ru-RU" sz="2000" dirty="0"/>
              <a:t>По каждой евразийской заявке проводится патентный поиск международного типа </a:t>
            </a:r>
            <a:r>
              <a:rPr lang="ru-RU" sz="2000" dirty="0" smtClean="0"/>
              <a:t>с </a:t>
            </a:r>
            <a:r>
              <a:rPr lang="ru-RU" sz="2000" dirty="0"/>
              <a:t>целью выявления предшествующего уровня </a:t>
            </a:r>
            <a:r>
              <a:rPr lang="ru-RU" sz="2000" dirty="0" smtClean="0"/>
              <a:t>техники.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 smtClean="0"/>
              <a:t>Поиск </a:t>
            </a:r>
            <a:r>
              <a:rPr lang="ru-RU" sz="2000" dirty="0"/>
              <a:t>проводится Федеральной службой по интеллектуальной собственности, патентам и товарным знакам (Роспатентом) по договору с ЕАПВ (статья 21 ЕАПК</a:t>
            </a:r>
            <a:r>
              <a:rPr lang="ru-RU" sz="2000" dirty="0" smtClean="0"/>
              <a:t>).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Сроки проведения поиска 1 </a:t>
            </a:r>
            <a:r>
              <a:rPr lang="ru-RU" sz="2000" dirty="0" smtClean="0"/>
              <a:t>или </a:t>
            </a:r>
            <a:r>
              <a:rPr lang="ru-RU" sz="2000" dirty="0"/>
              <a:t>3 </a:t>
            </a:r>
            <a:r>
              <a:rPr lang="ru-RU" sz="2000" dirty="0" smtClean="0"/>
              <a:t>месяца.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Отчет о поиске направляется </a:t>
            </a:r>
            <a:r>
              <a:rPr lang="ru-RU" sz="2000" dirty="0" smtClean="0"/>
              <a:t>заявителю.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529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ЕАПО –открытая международная </a:t>
            </a:r>
            <a:r>
              <a:rPr lang="ru-RU" sz="2400" dirty="0" smtClean="0"/>
              <a:t>организация.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Членство  </a:t>
            </a:r>
            <a:r>
              <a:rPr lang="ru-RU" sz="2400" dirty="0"/>
              <a:t>в </a:t>
            </a:r>
            <a:r>
              <a:rPr lang="ru-RU" sz="2400" dirty="0" smtClean="0"/>
              <a:t>Евразийской патентной конвенции 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открыто для любого государства-члена ООН, </a:t>
            </a:r>
            <a:r>
              <a:rPr lang="ru-RU" sz="2400" dirty="0" smtClean="0"/>
              <a:t>расположенного </a:t>
            </a:r>
            <a:r>
              <a:rPr lang="ru-RU" sz="2400" dirty="0"/>
              <a:t>в Европе </a:t>
            </a:r>
            <a:r>
              <a:rPr lang="ru-RU" sz="2400" dirty="0" smtClean="0"/>
              <a:t>или Азии,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связанного </a:t>
            </a:r>
            <a:r>
              <a:rPr lang="ru-RU" sz="2400" dirty="0"/>
              <a:t>Парижской конвенцией и Договором о патентной </a:t>
            </a:r>
            <a:r>
              <a:rPr lang="ru-RU" sz="2400" dirty="0" smtClean="0"/>
              <a:t>кооперации.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02779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Публикация евразийской заявки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Евразийская заявка публикуется после истечения 18 мес.    с даты </a:t>
            </a:r>
            <a:r>
              <a:rPr lang="ru-RU" dirty="0" smtClean="0"/>
              <a:t>приоритета (по ходатайству заявителя может быть опубликована ранее).</a:t>
            </a:r>
            <a:endParaRPr lang="ru-RU" dirty="0"/>
          </a:p>
          <a:p>
            <a:r>
              <a:rPr lang="ru-RU" dirty="0"/>
              <a:t>Евразийская заявка публикуется вместе с отчетом о патентном поиске (А1) либо</a:t>
            </a:r>
          </a:p>
          <a:p>
            <a:r>
              <a:rPr lang="ru-RU" dirty="0" smtClean="0"/>
              <a:t>при </a:t>
            </a:r>
            <a:r>
              <a:rPr lang="ru-RU" dirty="0"/>
              <a:t>отсутствии отчета о поиске на дату завершения технической подготовки заявки к публикации заявка публикуется без него (А2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Отчет о поиске публикуется незамедлительно после его получения ЕАПВ (А3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Публикация производится вместе с евразийским патентом, если регистрация патента произведена не позднее чем за 2 мес. до истечения </a:t>
            </a:r>
            <a:r>
              <a:rPr lang="ru-RU" dirty="0" smtClean="0"/>
              <a:t>18 месяцев </a:t>
            </a:r>
            <a:r>
              <a:rPr lang="ru-RU" dirty="0"/>
              <a:t>с даты </a:t>
            </a:r>
            <a:r>
              <a:rPr lang="ru-RU" dirty="0" smtClean="0"/>
              <a:t>приоритета.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471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Подача </a:t>
            </a:r>
            <a:r>
              <a:rPr lang="ru-RU" sz="2700" dirty="0"/>
              <a:t>ходатайства о проведении экспертизы по существу</a:t>
            </a:r>
            <a:br>
              <a:rPr lang="ru-RU" sz="27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Срок подачи ходатайства - 6 месяцев с даты публикации отчета о </a:t>
            </a:r>
            <a:r>
              <a:rPr lang="ru-RU" dirty="0" smtClean="0"/>
              <a:t>поиске.</a:t>
            </a:r>
            <a:endParaRPr lang="ru-RU" dirty="0"/>
          </a:p>
          <a:p>
            <a:r>
              <a:rPr lang="ru-RU" dirty="0" smtClean="0"/>
              <a:t>Два льготных месяца </a:t>
            </a:r>
            <a:r>
              <a:rPr lang="ru-RU" dirty="0"/>
              <a:t>при условии уплаты </a:t>
            </a:r>
            <a:r>
              <a:rPr lang="ru-RU" dirty="0" smtClean="0"/>
              <a:t>дополнительной </a:t>
            </a:r>
            <a:r>
              <a:rPr lang="ru-RU" dirty="0"/>
              <a:t>пошлины в размере 50% от </a:t>
            </a:r>
            <a:r>
              <a:rPr lang="ru-RU" dirty="0" smtClean="0"/>
              <a:t>установленной пошлины.</a:t>
            </a:r>
            <a:endParaRPr lang="ru-RU" dirty="0"/>
          </a:p>
          <a:p>
            <a:r>
              <a:rPr lang="ru-RU" dirty="0"/>
              <a:t>Пошлина за поведение экспертизы по существу (для заявителей из ДГ):</a:t>
            </a:r>
          </a:p>
          <a:p>
            <a:r>
              <a:rPr lang="ru-RU" dirty="0"/>
              <a:t>		за одно изобретение – 2550 руб.</a:t>
            </a:r>
          </a:p>
          <a:p>
            <a:r>
              <a:rPr lang="ru-RU" dirty="0"/>
              <a:t>		за группу изобретений -  2550 руб. и дополнительно 1900 руб. за второе изобретение и по 950 за третье, четвертое и пятое изобретения.</a:t>
            </a:r>
          </a:p>
          <a:p>
            <a:r>
              <a:rPr lang="ru-RU" dirty="0"/>
              <a:t>Ходатайство подается в свободной </a:t>
            </a:r>
            <a:r>
              <a:rPr lang="ru-RU" dirty="0" smtClean="0"/>
              <a:t>форме.</a:t>
            </a:r>
            <a:endParaRPr lang="ru-RU" dirty="0"/>
          </a:p>
          <a:p>
            <a:r>
              <a:rPr lang="ru-RU" dirty="0"/>
              <a:t>Если ходатайство не подано в установленные сроки – евразийская заявка считается </a:t>
            </a:r>
            <a:r>
              <a:rPr lang="ru-RU" dirty="0" smtClean="0"/>
              <a:t>отозванной. </a:t>
            </a:r>
            <a:endParaRPr lang="ru-RU" dirty="0"/>
          </a:p>
          <a:p>
            <a:r>
              <a:rPr lang="ru-RU" dirty="0"/>
              <a:t>Дата начала проведения </a:t>
            </a:r>
            <a:r>
              <a:rPr lang="ru-RU" dirty="0" smtClean="0"/>
              <a:t>экспертизы по существу </a:t>
            </a:r>
            <a:r>
              <a:rPr lang="ru-RU" dirty="0"/>
              <a:t>–дата направления уведомления о положительном результате рассмотрения </a:t>
            </a:r>
            <a:r>
              <a:rPr lang="ru-RU" dirty="0" smtClean="0"/>
              <a:t>ходатайства.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12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b="1" dirty="0" smtClean="0"/>
              <a:t>Экспертиза </a:t>
            </a:r>
            <a:r>
              <a:rPr lang="ru-RU" sz="2700" b="1" dirty="0"/>
              <a:t>евразийской заявки по существу</a:t>
            </a:r>
            <a:br>
              <a:rPr lang="ru-RU" sz="27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ходе экспертизы </a:t>
            </a:r>
            <a:r>
              <a:rPr lang="ru-RU" dirty="0" smtClean="0"/>
              <a:t>по существу проверяется</a:t>
            </a:r>
            <a:r>
              <a:rPr lang="ru-RU" dirty="0"/>
              <a:t>:</a:t>
            </a:r>
          </a:p>
          <a:p>
            <a:r>
              <a:rPr lang="ru-RU" dirty="0"/>
              <a:t>соответствие заявленных изобретений требованию единства </a:t>
            </a:r>
            <a:r>
              <a:rPr lang="ru-RU" dirty="0" smtClean="0"/>
              <a:t>изобретения;</a:t>
            </a:r>
            <a:endParaRPr lang="ru-RU" dirty="0"/>
          </a:p>
          <a:p>
            <a:r>
              <a:rPr lang="ru-RU" dirty="0"/>
              <a:t>правомерность </a:t>
            </a:r>
            <a:r>
              <a:rPr lang="ru-RU" dirty="0" err="1"/>
              <a:t>испрашивания</a:t>
            </a:r>
            <a:r>
              <a:rPr lang="ru-RU" dirty="0"/>
              <a:t> </a:t>
            </a:r>
            <a:r>
              <a:rPr lang="ru-RU" dirty="0" smtClean="0"/>
              <a:t>приоритета;</a:t>
            </a:r>
            <a:endParaRPr lang="ru-RU" dirty="0"/>
          </a:p>
          <a:p>
            <a:r>
              <a:rPr lang="ru-RU" dirty="0"/>
              <a:t>возможность принятия дополнительных </a:t>
            </a:r>
            <a:r>
              <a:rPr lang="ru-RU" dirty="0" smtClean="0"/>
              <a:t>материалов;</a:t>
            </a:r>
            <a:endParaRPr lang="ru-RU" dirty="0"/>
          </a:p>
          <a:p>
            <a:r>
              <a:rPr lang="ru-RU" dirty="0"/>
              <a:t>соответствие заявленных  изобретений условиям патентоспособности изобретения и другим требованиям нормативных правовых актов </a:t>
            </a:r>
            <a:r>
              <a:rPr lang="ru-RU" dirty="0" smtClean="0"/>
              <a:t>ЕАПО;</a:t>
            </a:r>
          </a:p>
          <a:p>
            <a:r>
              <a:rPr lang="ru-RU" dirty="0" smtClean="0"/>
              <a:t>правильность уплаты пошлин.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391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Правило 3. Условия </a:t>
            </a:r>
            <a:r>
              <a:rPr lang="ru-RU"/>
              <a:t>патентоспособности </a:t>
            </a:r>
            <a:r>
              <a:rPr lang="ru-RU" smtClean="0"/>
              <a:t>изобретения.</a:t>
            </a:r>
            <a:endParaRPr lang="ru-RU" dirty="0"/>
          </a:p>
          <a:p>
            <a:endParaRPr lang="ru-RU" dirty="0"/>
          </a:p>
          <a:p>
            <a:r>
              <a:rPr lang="ru-RU" dirty="0"/>
              <a:t>(1) Евразийский патент выдается на изобретение, которое является новым, имеет изобретательский уровень и промышленно применимо.</a:t>
            </a:r>
          </a:p>
          <a:p>
            <a:endParaRPr lang="ru-RU" dirty="0"/>
          </a:p>
          <a:p>
            <a:r>
              <a:rPr lang="ru-RU" dirty="0"/>
              <a:t>Изобретение признается новым, если оно не является частью предшествующего уровня техники. Объекты, являющиеся частью предшествующего уровня техники, для определения новизны изобретения могут учитываться лишь отдельно.</a:t>
            </a:r>
          </a:p>
          <a:p>
            <a:endParaRPr lang="ru-RU" dirty="0"/>
          </a:p>
          <a:p>
            <a:r>
              <a:rPr lang="ru-RU" dirty="0"/>
              <a:t>Изобретение имеет изобретательский уровень, если оно для специалиста очевидным образом не следует из предшествующего уровня техники.</a:t>
            </a:r>
          </a:p>
          <a:p>
            <a:endParaRPr lang="ru-RU" dirty="0"/>
          </a:p>
          <a:p>
            <a:r>
              <a:rPr lang="ru-RU" dirty="0"/>
              <a:t>Изобретение является промышленно применимым, если оно может быть использовано в промышленности, сельском хозяйстве, здравоохранении и других областях человеческой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579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980728"/>
            <a:ext cx="612068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Решения, исключенные из патентной защиты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1296" y="2984344"/>
            <a:ext cx="2714600" cy="15967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Решения, которые не признаются изобретениями согласно правилу 3(3) Инструкции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41128" y="2984344"/>
            <a:ext cx="3600400" cy="14219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Решения, на которые не выдаются евразийские патенты согласно правилу 3(4) Инструкции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79712" y="1895128"/>
            <a:ext cx="1296144" cy="10298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96136" y="1895128"/>
            <a:ext cx="1008112" cy="10298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9842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66843"/>
            <a:ext cx="7272808" cy="466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- </a:t>
            </a:r>
            <a:r>
              <a:rPr lang="ru-RU" sz="2000" dirty="0"/>
              <a:t>открытия;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- научные теории и математические методы;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- представление информации;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- методы организации и управления хозяйством;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- условные обозначения, расписания, правила;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- методы выполнения умственных операций;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- алгоритмы и программы для вычислительных машин;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проекты и схемы планировки сооружений, зданий, территорий;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- решения, касающиеся лишь внешнего вида изделий, направленные на удовлетворение эстетических потребностей.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Решения, которые не признаются изобретениями согласно правилу 3(3) Инструкции</a:t>
            </a:r>
          </a:p>
        </p:txBody>
      </p:sp>
    </p:spTree>
    <p:extLst>
      <p:ext uri="{BB962C8B-B14F-4D97-AF65-F5344CB8AC3E}">
        <p14:creationId xmlns:p14="http://schemas.microsoft.com/office/powerpoint/2010/main" val="33328458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Решения, на которые не выдаются евразийские патенты согласно правилу 3(4) Инструкции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 сорта </a:t>
            </a:r>
            <a:r>
              <a:rPr lang="ru-RU" sz="2000" dirty="0"/>
              <a:t>растений и породы животных;</a:t>
            </a:r>
          </a:p>
          <a:p>
            <a:endParaRPr lang="ru-RU" sz="2000" dirty="0"/>
          </a:p>
          <a:p>
            <a:r>
              <a:rPr lang="ru-RU" sz="2000" dirty="0" smtClean="0"/>
              <a:t>- топологии </a:t>
            </a:r>
            <a:r>
              <a:rPr lang="ru-RU" sz="2000" dirty="0"/>
              <a:t>интегральных микросхем;</a:t>
            </a:r>
          </a:p>
          <a:p>
            <a:endParaRPr lang="ru-RU" sz="2000" dirty="0"/>
          </a:p>
          <a:p>
            <a:r>
              <a:rPr lang="ru-RU" sz="2000" dirty="0" smtClean="0"/>
              <a:t>- изобретения</a:t>
            </a:r>
            <a:r>
              <a:rPr lang="ru-RU" sz="2000" dirty="0"/>
              <a:t>, коммерческое использование которых необходимо предотвратить в целях охраны общественного порядка или морали, включая охрану жизни и здоровья людей и животных или охрану растений, либо во избежание нанесения серьезного ущерба окружающей среде. </a:t>
            </a:r>
          </a:p>
          <a:p>
            <a:endParaRPr lang="ru-RU" sz="2000" dirty="0" smtClean="0"/>
          </a:p>
          <a:p>
            <a:r>
              <a:rPr lang="ru-RU" sz="2000" b="1" dirty="0" smtClean="0"/>
              <a:t>       При </a:t>
            </a:r>
            <a:r>
              <a:rPr lang="ru-RU" sz="2000" b="1" dirty="0"/>
              <a:t>этом такое использование не может рассматриваться как таковое в силу только того, что оно запрещено законодательством одного или нескольких Договаривающихся государств.</a:t>
            </a:r>
          </a:p>
        </p:txBody>
      </p:sp>
    </p:spTree>
    <p:extLst>
      <p:ext uri="{BB962C8B-B14F-4D97-AF65-F5344CB8AC3E}">
        <p14:creationId xmlns:p14="http://schemas.microsoft.com/office/powerpoint/2010/main" val="701958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Критерием, в соответствии с которым заявленные решения относят </a:t>
            </a:r>
            <a:r>
              <a:rPr lang="ru-RU" sz="2400"/>
              <a:t>к </a:t>
            </a:r>
            <a:r>
              <a:rPr lang="ru-RU" sz="2400" smtClean="0"/>
              <a:t>перечисленным </a:t>
            </a:r>
            <a:r>
              <a:rPr lang="ru-RU" sz="2400" dirty="0"/>
              <a:t>в правиле 3(3) Инструкции объектам, является </a:t>
            </a:r>
            <a:r>
              <a:rPr lang="ru-RU" sz="2400" b="1" i="1" dirty="0"/>
              <a:t>нетехнический</a:t>
            </a:r>
            <a:r>
              <a:rPr lang="ru-RU" sz="2400" dirty="0"/>
              <a:t> характер результата, проявляющегося при их осуществлении.</a:t>
            </a:r>
          </a:p>
        </p:txBody>
      </p:sp>
    </p:spTree>
    <p:extLst>
      <p:ext uri="{BB962C8B-B14F-4D97-AF65-F5344CB8AC3E}">
        <p14:creationId xmlns:p14="http://schemas.microsoft.com/office/powerpoint/2010/main" val="41491592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2656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Получаемый результат не может быть признан имеющим технический характер, если </a:t>
            </a:r>
            <a:r>
              <a:rPr lang="ru-RU" dirty="0" smtClean="0"/>
              <a:t>он, в частности: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/>
              <a:t>д</a:t>
            </a:r>
            <a:r>
              <a:rPr lang="ru-RU" dirty="0" smtClean="0"/>
              <a:t>остигается </a:t>
            </a:r>
            <a:r>
              <a:rPr lang="ru-RU" dirty="0"/>
              <a:t>лишь благодаря соблюдению определенного порядка действий, обусловленного договоренностями между лицами, осуществляющими какой-либо вид деятельности, или установленными </a:t>
            </a:r>
            <a:r>
              <a:rPr lang="ru-RU" dirty="0" smtClean="0"/>
              <a:t>правилами</a:t>
            </a:r>
            <a:r>
              <a:rPr lang="ru-RU" dirty="0"/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6280" y="2535287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dirty="0"/>
              <a:t>заключается только в получении той или иной информации и достигается только благодаря применению математического метода, программы для электронной вычислительной машины или используемого в ней </a:t>
            </a:r>
            <a:r>
              <a:rPr lang="ru-RU" dirty="0" smtClean="0"/>
              <a:t>алгоритма;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5248" y="4005064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 </a:t>
            </a:r>
            <a:r>
              <a:rPr lang="ru-RU" dirty="0"/>
              <a:t>относится к занимательности и/или </a:t>
            </a:r>
            <a:r>
              <a:rPr lang="ru-RU" dirty="0" smtClean="0"/>
              <a:t>зрелищности.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6305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     Заявленное </a:t>
            </a:r>
            <a:r>
              <a:rPr lang="ru-RU" sz="2400" dirty="0"/>
              <a:t>решение может быть отнесено к объекту как таковому, не признаваемому изобретением, в том случае, если описанное в независимом пункте формулы решение представляет собой только характеристику какого-либо из перечисленных в правиле 3(3) Инструкции объектов.</a:t>
            </a:r>
          </a:p>
        </p:txBody>
      </p:sp>
    </p:spTree>
    <p:extLst>
      <p:ext uri="{BB962C8B-B14F-4D97-AF65-F5344CB8AC3E}">
        <p14:creationId xmlns:p14="http://schemas.microsoft.com/office/powerpoint/2010/main" val="154678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Евразийская патентная конвенция (далее - Конвенция) вступила в силу 12 августа 1995 года.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Государства-участники: Армения, Азербайджан, Беларусь, Казахстан, Киргизия, Россия, Таджикистан и Туркмения.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Евразийский патент на изобретение выдается на 20 лет с даты подачи евразийской заявки.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С вступлением в силу Конвенции на территории государств-участников сформировано единое патентное пространство.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87660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20680"/>
            <a:ext cx="7776864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«Часы стрелочные с видимым 24 часовым циклом, отличающиеся тем, что часовая шкала разделена на светлую и темную области с изображениями солнца и луны, а внутри расположенных по кругу шкал, часовой и минутной, находятся четыре равных сектора, каждый из которых имеет нанесенную надпись или обозначение в виде рисунка, соответствующие времени суток».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005064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Все признаки, используемые для характеристики заявленного решения, касаются только содержания информации, размещенной на циферблате.</a:t>
            </a:r>
          </a:p>
          <a:p>
            <a:r>
              <a:rPr lang="ru-RU" dirty="0"/>
              <a:t>2. Результат, достигаемый заявленным решением, заключается в повышении удобства пользования часами, т.е. не является техническим.</a:t>
            </a:r>
          </a:p>
          <a:p>
            <a:r>
              <a:rPr lang="ru-RU" dirty="0"/>
              <a:t>3.Вспомогательное средство – часовая шкала (циферблат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8599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344" y="474345"/>
            <a:ext cx="82701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«</a:t>
            </a:r>
            <a:r>
              <a:rPr lang="ru-RU" sz="2000" dirty="0"/>
              <a:t>Упаковочный мягкий материал для товаров, продаваемых в розницу, несущий на поверхности изображения, характеризующийся тем, что изображения на его поверхности представляют собою тексты и(или) рисунки, которые имеют развлекательный, познавательный, или назидательный характер и привлекательны для потребителя, при этом изображения на отдельных частях этого материала, достаточных для упаковки товарной единицы, не являются одинаковыми.» </a:t>
            </a:r>
          </a:p>
          <a:p>
            <a:endParaRPr lang="ru-RU" dirty="0"/>
          </a:p>
          <a:p>
            <a:r>
              <a:rPr lang="ru-RU" dirty="0"/>
              <a:t>1.Все признаки касаются только содержания информации, размещенной на носителе, которым в данном случае является упаковочный материал</a:t>
            </a:r>
          </a:p>
          <a:p>
            <a:r>
              <a:rPr lang="ru-RU" dirty="0"/>
              <a:t>2. Достигаемый результат заключается в повышении привлекательности товара и улучшении покупательского спроса, то есть не является техническим</a:t>
            </a:r>
          </a:p>
        </p:txBody>
      </p:sp>
    </p:spTree>
    <p:extLst>
      <p:ext uri="{BB962C8B-B14F-4D97-AF65-F5344CB8AC3E}">
        <p14:creationId xmlns:p14="http://schemas.microsoft.com/office/powerpoint/2010/main" val="12466838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Способ повышения скорости платежей в системе, состоящей по меньшей мере из двух участников, имеющих расчетные счета, содержащие упомянутые денежные средства, и по меньшей мере одного центра управления, также имеющего расчетный счет, заключающийся в том, что участник, нуждающийся в денежных средствах, заявляет об этом центру управления, сообщая требуемый ему размер денежных средств, а центр управления транслирует эту потребность другим участникам, которые могут перечислить по меньшей мере часть требуемой суммы необходимых денежных средств со своих расчетных счетов непосредственно на счет участнику, нуждающемуся в денежных средствах, либо через расчетный счет центра управления, при этом центр управления контролирует срок нахождения денежных средств у участника, которому они были перечислены, и осуществляет возврат денежных средств перечислившим их участникам, а также взымает плату за использование перечисленных денежных средств у участника, которому они были перечислены, и распределяет по меньшей мере часть платы участникам, которые перечисляли свои денежные средства.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608831"/>
            <a:ext cx="8230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Результат, достигаемый в результате реализации решения - непрерывность платежей при временном недостатке средств на счете.</a:t>
            </a:r>
          </a:p>
          <a:p>
            <a:r>
              <a:rPr lang="ru-RU" sz="1600" dirty="0" smtClean="0"/>
              <a:t>Решение </a:t>
            </a:r>
            <a:r>
              <a:rPr lang="ru-RU" sz="1600" dirty="0"/>
              <a:t>представляет собой набор правил, по которым банк осуществляет хозяйственную деятельность, т.е. выдает кредиты.</a:t>
            </a:r>
          </a:p>
        </p:txBody>
      </p:sp>
    </p:spTree>
    <p:extLst>
      <p:ext uri="{BB962C8B-B14F-4D97-AF65-F5344CB8AC3E}">
        <p14:creationId xmlns:p14="http://schemas.microsoft.com/office/powerpoint/2010/main" val="7279925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9928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Правило 25. Различные группы изобретений</a:t>
            </a:r>
          </a:p>
          <a:p>
            <a:endParaRPr lang="ru-RU" dirty="0"/>
          </a:p>
          <a:p>
            <a:r>
              <a:rPr lang="ru-RU" dirty="0"/>
              <a:t>(1) С учетом правила 4 Инструкции в формулу изобретения евразийской заявки могут быть включены независимые пункты, относящиеся к объектам изобретений различных категорий, в частности:</a:t>
            </a:r>
          </a:p>
          <a:p>
            <a:endParaRPr lang="ru-RU" dirty="0"/>
          </a:p>
          <a:p>
            <a:r>
              <a:rPr lang="ru-RU" dirty="0"/>
              <a:t>независимый пункт для устройства, вещества или штамма микроорганизма, независимый пункт для способа, </a:t>
            </a:r>
            <a:r>
              <a:rPr lang="ru-RU" b="1" i="1" dirty="0"/>
              <a:t>специально предусмотренного </a:t>
            </a:r>
            <a:r>
              <a:rPr lang="ru-RU" dirty="0"/>
              <a:t>для изготовления (получения) этого устройства или вещества, и независимый пункт для применения этого устройства, вещества или штамма;</a:t>
            </a:r>
          </a:p>
          <a:p>
            <a:endParaRPr lang="ru-RU" dirty="0"/>
          </a:p>
          <a:p>
            <a:r>
              <a:rPr lang="ru-RU" dirty="0"/>
              <a:t>независимый пункт для способа и независимый пункт для устройства, </a:t>
            </a:r>
            <a:r>
              <a:rPr lang="ru-RU" b="1" i="1" dirty="0"/>
              <a:t>специально предусмотренного </a:t>
            </a:r>
            <a:r>
              <a:rPr lang="ru-RU" dirty="0"/>
              <a:t>для применения этого способа;</a:t>
            </a:r>
          </a:p>
          <a:p>
            <a:endParaRPr lang="ru-RU" dirty="0"/>
          </a:p>
          <a:p>
            <a:r>
              <a:rPr lang="ru-RU" dirty="0"/>
              <a:t>независимый пункт для устройства, вещества или штамма микроорганизма, независимый пункт для способа, </a:t>
            </a:r>
            <a:r>
              <a:rPr lang="ru-RU" b="1" i="1" dirty="0"/>
              <a:t>специально предусмотренного </a:t>
            </a:r>
            <a:r>
              <a:rPr lang="ru-RU" dirty="0"/>
              <a:t>для изготовления (получения) этого устройства или вещества, и независимый пункт для устройства, специально предусмотренного для применения этого способа.</a:t>
            </a:r>
          </a:p>
          <a:p>
            <a:endParaRPr lang="ru-RU" dirty="0"/>
          </a:p>
          <a:p>
            <a:r>
              <a:rPr lang="ru-RU" dirty="0"/>
              <a:t>(2) В формулу изобретения евразийской заявки могут быть включены два или более независимых пункта, относящихся к </a:t>
            </a:r>
            <a:r>
              <a:rPr lang="ru-RU" b="1" i="1" dirty="0"/>
              <a:t>объектам изобретений одной и той же категории</a:t>
            </a:r>
            <a:r>
              <a:rPr lang="ru-RU" dirty="0"/>
              <a:t>, которые </a:t>
            </a:r>
            <a:r>
              <a:rPr lang="ru-RU" b="1" i="1" dirty="0"/>
              <a:t>не могут быть легко охвачены одним общим пунктом</a:t>
            </a:r>
            <a:r>
              <a:rPr lang="ru-RU" dirty="0"/>
              <a:t>, в частности, при характеристике вариантов изобретения.</a:t>
            </a:r>
          </a:p>
        </p:txBody>
      </p:sp>
    </p:spTree>
    <p:extLst>
      <p:ext uri="{BB962C8B-B14F-4D97-AF65-F5344CB8AC3E}">
        <p14:creationId xmlns:p14="http://schemas.microsoft.com/office/powerpoint/2010/main" val="27853752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3200" y="332656"/>
            <a:ext cx="7930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Правило 4. Требование единства изобретения</a:t>
            </a:r>
          </a:p>
          <a:p>
            <a:endParaRPr lang="ru-RU" dirty="0"/>
          </a:p>
          <a:p>
            <a:r>
              <a:rPr lang="ru-RU" dirty="0"/>
              <a:t>Евразийская заявка должна относиться к одному изобретению или группе изобретений, связанных между собой настолько, что они образуют единый изобретательский замысел.</a:t>
            </a:r>
          </a:p>
          <a:p>
            <a:endParaRPr lang="ru-RU" dirty="0"/>
          </a:p>
          <a:p>
            <a:r>
              <a:rPr lang="ru-RU" dirty="0"/>
              <a:t>Если в одной и той же евразийской заявке заявляется группа изобретений, требование единства изобретения считается выполненным только в том случае, когда </a:t>
            </a:r>
            <a:r>
              <a:rPr lang="ru-RU" b="1" i="1" dirty="0"/>
              <a:t>имеется техническая взаимосвязь между этими изобретениями, выражаемая одним или несколькими одинаковыми или соответствующими особыми техническими признаками, то есть такими техническими признаками, которые определяют вклад, вносимый в уровень техники каждым из заявленных изобретений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В случае несоблюдения этого условия заявитель должен ограничить евразийскую заявку изобретением или группой изобретений, отвечающей требованию единства изобретения, как оно изложено в предыдущем абзаце, и может подать одну или несколько выделенных евразийских заявок на другие изобретения или группы изобретений, отвечающие требованию </a:t>
            </a:r>
            <a:r>
              <a:rPr lang="ru-RU" dirty="0" smtClean="0"/>
              <a:t>единства.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9029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76864" cy="558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1. Способ получения </a:t>
            </a:r>
            <a:r>
              <a:rPr lang="ru-RU" sz="2000" dirty="0">
                <a:solidFill>
                  <a:srgbClr val="FF0000"/>
                </a:solidFill>
              </a:rPr>
              <a:t>вещества Х</a:t>
            </a:r>
            <a:r>
              <a:rPr lang="ru-RU" sz="2000" dirty="0"/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2. </a:t>
            </a:r>
            <a:r>
              <a:rPr lang="ru-RU" sz="2000" dirty="0">
                <a:solidFill>
                  <a:srgbClr val="FF0000"/>
                </a:solidFill>
              </a:rPr>
              <a:t>Вещество Х</a:t>
            </a:r>
            <a:r>
              <a:rPr lang="ru-RU" sz="2000" dirty="0"/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3. Применение (способ применения) </a:t>
            </a:r>
            <a:r>
              <a:rPr lang="ru-RU" sz="2000" dirty="0">
                <a:solidFill>
                  <a:srgbClr val="FF0000"/>
                </a:solidFill>
              </a:rPr>
              <a:t>вещества Х</a:t>
            </a:r>
            <a:r>
              <a:rPr lang="ru-RU" sz="2000" dirty="0"/>
              <a:t> в качестве гербицида.</a:t>
            </a:r>
          </a:p>
          <a:p>
            <a:pPr>
              <a:lnSpc>
                <a:spcPct val="150000"/>
              </a:lnSpc>
            </a:pP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 smtClean="0"/>
              <a:t>     Единство </a:t>
            </a:r>
            <a:r>
              <a:rPr lang="ru-RU" sz="2000" dirty="0"/>
              <a:t>изобретения существует между пунктами 1, 2 и 3. Особым техническим признаком, общим для всех пунктов формулы, является </a:t>
            </a:r>
            <a:r>
              <a:rPr lang="ru-RU" sz="2000" dirty="0">
                <a:solidFill>
                  <a:srgbClr val="FF0000"/>
                </a:solidFill>
              </a:rPr>
              <a:t>вещество Х</a:t>
            </a:r>
            <a:r>
              <a:rPr lang="ru-RU" sz="2000" dirty="0"/>
              <a:t>.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     Если </a:t>
            </a:r>
            <a:r>
              <a:rPr lang="ru-RU" sz="2000" dirty="0"/>
              <a:t>вещество Х известно из предшествующего уровня техники, единство между всеми включенными в формулу изобретениями не существует, поскольку технический признак, общий для всех пунктов формулы, не является особым.</a:t>
            </a:r>
          </a:p>
        </p:txBody>
      </p:sp>
    </p:spTree>
    <p:extLst>
      <p:ext uri="{BB962C8B-B14F-4D97-AF65-F5344CB8AC3E}">
        <p14:creationId xmlns:p14="http://schemas.microsoft.com/office/powerpoint/2010/main" val="39063537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208912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1. Способ изготовления средства С, включающий операции А и В.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 2. Устройство, специально сконструированное для осуществления операции А.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 3. Устройство, специально сконструированное для осуществления операции В.</a:t>
            </a:r>
          </a:p>
          <a:p>
            <a:pPr>
              <a:lnSpc>
                <a:spcPct val="150000"/>
              </a:lnSpc>
            </a:pP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Единство изобретения существует между пунктами 1 и 2 и между пунктами 1 и 3.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Единства изобретения не существует между пунктами 2 и 3, поскольку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эти два пункта формулы не имеют общего особого технического 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 признака.</a:t>
            </a:r>
          </a:p>
        </p:txBody>
      </p:sp>
    </p:spTree>
    <p:extLst>
      <p:ext uri="{BB962C8B-B14F-4D97-AF65-F5344CB8AC3E}">
        <p14:creationId xmlns:p14="http://schemas.microsoft.com/office/powerpoint/2010/main" val="2624575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843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1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Дисплей с признаками А+В и с дополнительным признаком С.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Дисплей с признаками А+В и с дополнительным признаком D.</a:t>
            </a:r>
          </a:p>
          <a:p>
            <a:r>
              <a:rPr lang="ru-RU" sz="2000" dirty="0"/>
              <a:t>    </a:t>
            </a:r>
          </a:p>
          <a:p>
            <a:r>
              <a:rPr lang="ru-RU" sz="2000" dirty="0"/>
              <a:t>     Единство изобретения существует между пунктами 1 и 2. </a:t>
            </a:r>
          </a:p>
          <a:p>
            <a:r>
              <a:rPr lang="ru-RU" sz="2000" dirty="0"/>
              <a:t>     Особым техническим признаком, общим для всех пунктов, является признак А+В.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Если признаки </a:t>
            </a:r>
            <a:r>
              <a:rPr lang="en-US" sz="2000" dirty="0" smtClean="0"/>
              <a:t>C</a:t>
            </a:r>
            <a:r>
              <a:rPr lang="ru-RU" sz="2000" dirty="0" smtClean="0"/>
              <a:t> и </a:t>
            </a:r>
            <a:r>
              <a:rPr lang="en-US" sz="2000" dirty="0" smtClean="0"/>
              <a:t>D</a:t>
            </a:r>
            <a:r>
              <a:rPr lang="ru-RU" sz="2000" dirty="0" smtClean="0"/>
              <a:t> – соответствующие, то заявлены варианты, если признаки С и </a:t>
            </a:r>
            <a:r>
              <a:rPr lang="en-US" sz="2000" dirty="0" smtClean="0"/>
              <a:t>D</a:t>
            </a:r>
            <a:r>
              <a:rPr lang="ru-RU" sz="2000" dirty="0" smtClean="0"/>
              <a:t> не являются соответствующими – частные случаи реализации изобретения по п.1.</a:t>
            </a:r>
          </a:p>
          <a:p>
            <a:endParaRPr lang="ru-RU" sz="2000" dirty="0"/>
          </a:p>
          <a:p>
            <a:r>
              <a:rPr lang="ru-RU" sz="2000" dirty="0" smtClean="0">
                <a:solidFill>
                  <a:srgbClr val="00B050"/>
                </a:solidFill>
              </a:rPr>
              <a:t>1</a:t>
            </a:r>
            <a:r>
              <a:rPr lang="ru-RU" sz="2000" dirty="0">
                <a:solidFill>
                  <a:srgbClr val="00B050"/>
                </a:solidFill>
              </a:rPr>
              <a:t>. Дисплей с признаками А+В.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2. </a:t>
            </a:r>
            <a:r>
              <a:rPr lang="ru-RU" sz="2000" dirty="0">
                <a:solidFill>
                  <a:srgbClr val="00B050"/>
                </a:solidFill>
              </a:rPr>
              <a:t>Дисплей с признаками А+В и с дополнительным признаком С.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3. </a:t>
            </a:r>
            <a:r>
              <a:rPr lang="ru-RU" sz="2000" dirty="0">
                <a:solidFill>
                  <a:srgbClr val="00B050"/>
                </a:solidFill>
              </a:rPr>
              <a:t>Дисплей с признаками А+В и с дополнительным признаком D.</a:t>
            </a:r>
          </a:p>
          <a:p>
            <a:endParaRPr lang="ru-RU" sz="2000" dirty="0"/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1. Дисплей с признаками А+В.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Дисплей по п.1 с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дополнительным признаком С.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3. Дисплей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 п.1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 дополнительным признаком D.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174482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848872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1.Набор для выполнения хирургической операции, содержащий инструменты А, В, С, D.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2. Инструмент А.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3. Инструмент В.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3. Инструмент С.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4. Инструмент D.</a:t>
            </a:r>
          </a:p>
          <a:p>
            <a:pPr>
              <a:lnSpc>
                <a:spcPct val="150000"/>
              </a:lnSpc>
            </a:pP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Если инструменты А, В, С, D охарактеризованы признаками, которые являются соответствующими особыми техническими признаками, то единство изобретения существует между изобретениями по пунктам 1, 2, 3, 4.</a:t>
            </a:r>
          </a:p>
        </p:txBody>
      </p:sp>
    </p:spTree>
    <p:extLst>
      <p:ext uri="{BB962C8B-B14F-4D97-AF65-F5344CB8AC3E}">
        <p14:creationId xmlns:p14="http://schemas.microsoft.com/office/powerpoint/2010/main" val="24568099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2608" y="836712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1.Лента из коррозионно-стойкой и высокопрочной ферритной нержавеющей стали, состоящей в основном из в %вес. </a:t>
            </a:r>
            <a:r>
              <a:rPr lang="ru-RU" dirty="0" err="1"/>
              <a:t>Ni</a:t>
            </a:r>
            <a:r>
              <a:rPr lang="ru-RU" dirty="0"/>
              <a:t> = 2,0-5,0; </a:t>
            </a:r>
            <a:r>
              <a:rPr lang="ru-RU" dirty="0" err="1"/>
              <a:t>Сr</a:t>
            </a:r>
            <a:r>
              <a:rPr lang="ru-RU" dirty="0"/>
              <a:t> = 15-19; Мо = 1-2; остальное – </a:t>
            </a:r>
            <a:r>
              <a:rPr lang="ru-RU" dirty="0" err="1"/>
              <a:t>Fe</a:t>
            </a:r>
            <a:r>
              <a:rPr lang="ru-RU" dirty="0"/>
              <a:t>, при этом лента имеет толщину от 0,5 до 2,0 мм и </a:t>
            </a:r>
            <a:r>
              <a:rPr lang="ru-RU" dirty="0">
                <a:solidFill>
                  <a:srgbClr val="FF0000"/>
                </a:solidFill>
              </a:rPr>
              <a:t>предел текучести 0,2 % при нагрузке свыше 50 кг/мм².</a:t>
            </a:r>
          </a:p>
          <a:p>
            <a:r>
              <a:rPr lang="ru-RU" dirty="0"/>
              <a:t>2. Способ получения ленты из коррозионно-стойкой и высокопрочной ферритной нержавеющей стали, состоящей в основном из, в % вес. </a:t>
            </a:r>
            <a:r>
              <a:rPr lang="ru-RU" dirty="0" err="1"/>
              <a:t>Ni</a:t>
            </a:r>
            <a:r>
              <a:rPr lang="ru-RU" dirty="0"/>
              <a:t> = 2,0-5,0; </a:t>
            </a:r>
            <a:r>
              <a:rPr lang="ru-RU" dirty="0" err="1"/>
              <a:t>Сr</a:t>
            </a:r>
            <a:r>
              <a:rPr lang="ru-RU" dirty="0"/>
              <a:t> = 15-19; Мо = 1-2; остальное – </a:t>
            </a:r>
            <a:r>
              <a:rPr lang="ru-RU" dirty="0" err="1"/>
              <a:t>Fe</a:t>
            </a:r>
            <a:r>
              <a:rPr lang="ru-RU" dirty="0"/>
              <a:t>, в котором проводят</a:t>
            </a:r>
          </a:p>
          <a:p>
            <a:r>
              <a:rPr lang="ru-RU" dirty="0"/>
              <a:t>(a) горячую прокатку до толщины от 2,0 до 5,0 мм;</a:t>
            </a:r>
          </a:p>
          <a:p>
            <a:r>
              <a:rPr lang="ru-RU" dirty="0"/>
              <a:t>(b) отжиг ленты горячей прокатки при 800-1000°С по существу в неокислительных условиях;</a:t>
            </a:r>
          </a:p>
          <a:p>
            <a:r>
              <a:rPr lang="ru-RU" dirty="0"/>
              <a:t>(c) холодную прокатку ленты до толщины от 0,5 до 2,0 мм.</a:t>
            </a:r>
          </a:p>
          <a:p>
            <a:r>
              <a:rPr lang="ru-RU" dirty="0"/>
              <a:t>3. Способ по п.2, отличающийся тем, что окончательный отжиг ленты холодной прокатки проводят при 1120-1200°С в течение 2-5 минут.</a:t>
            </a:r>
          </a:p>
          <a:p>
            <a:endParaRPr lang="ru-RU" dirty="0"/>
          </a:p>
          <a:p>
            <a:r>
              <a:rPr lang="ru-RU" dirty="0"/>
              <a:t>       Единство изобретения </a:t>
            </a:r>
            <a:r>
              <a:rPr lang="ru-RU" b="1" dirty="0"/>
              <a:t>не</a:t>
            </a:r>
            <a:r>
              <a:rPr lang="ru-RU" dirty="0"/>
              <a:t> существует между пунктом 1 на продукт и пунктом 2 на способ. Изобретения по п.1 и п.2 не образуют </a:t>
            </a:r>
            <a:r>
              <a:rPr lang="ru-RU" dirty="0" smtClean="0"/>
              <a:t>группу, если для достижения предела текучести по п.1 необходима операция по п.3.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297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Структура Евразийской патентной 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742032"/>
            <a:ext cx="66967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Евразийская патентная организация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517088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Евразийское патентное ведомство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3517088"/>
            <a:ext cx="42484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Административный совет, состоящий из глав национальных ведомств, входящих в Конвенцию</a:t>
            </a:r>
          </a:p>
        </p:txBody>
      </p: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 flipH="1">
            <a:off x="2015716" y="2708920"/>
            <a:ext cx="972108" cy="808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364088" y="2708920"/>
            <a:ext cx="1296144" cy="808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6213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4705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Проверка соответствия изобретения условию патентоспособности </a:t>
            </a:r>
            <a:r>
              <a:rPr lang="ru-RU" sz="2400" b="1" dirty="0" smtClean="0"/>
              <a:t>«новизна».</a:t>
            </a:r>
            <a:endParaRPr lang="ru-RU" sz="2400" b="1" dirty="0"/>
          </a:p>
          <a:p>
            <a:endParaRPr lang="ru-RU" sz="2400" dirty="0"/>
          </a:p>
          <a:p>
            <a:r>
              <a:rPr lang="ru-RU" sz="2400" dirty="0"/>
              <a:t>Проверка новизны осуществляется в отношении всей совокупности признаков, характеризующих изобретение, т.е. содержащихся в </a:t>
            </a:r>
            <a:r>
              <a:rPr lang="ru-RU" sz="2400" dirty="0" smtClean="0"/>
              <a:t>независимом пункте формуле </a:t>
            </a:r>
            <a:r>
              <a:rPr lang="ru-RU" sz="2400" dirty="0"/>
              <a:t>изобретения.</a:t>
            </a:r>
          </a:p>
          <a:p>
            <a:endParaRPr lang="ru-RU" sz="2400" dirty="0"/>
          </a:p>
          <a:p>
            <a:r>
              <a:rPr lang="ru-RU" sz="2400" dirty="0"/>
              <a:t>Изобретение не признается новым, если в предшествующем уровне техники выявлены сведения об объекте, который имеет признаки, идентичные всем признакам, содержащимся в независимом пункте формулы изобретения.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7994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     Для </a:t>
            </a:r>
            <a:r>
              <a:rPr lang="ru-RU" sz="2000" dirty="0"/>
              <a:t>целей проверки новизны изобретения предшествующий уровень техники включает также </a:t>
            </a:r>
            <a:r>
              <a:rPr lang="ru-RU" sz="2000" b="1" i="1" dirty="0"/>
              <a:t>содержание</a:t>
            </a:r>
            <a:r>
              <a:rPr lang="ru-RU" sz="2000" dirty="0"/>
              <a:t> любой заявки на выдачу евразийского патента в той редакции, в которой она была подана на дату ее подачи, при условии, что эта заявка или выданный по ней евразийский патент впоследствии будут опубликованы в установленном порядке и что дата подачи такой заявки или, если испрошен приоритет, дата ее приоритета предшествует соответствующей дате, </a:t>
            </a:r>
            <a:r>
              <a:rPr lang="ru-RU" sz="2000" dirty="0" smtClean="0"/>
              <a:t>рассматриваемой заявки.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     Содержание </a:t>
            </a:r>
            <a:r>
              <a:rPr lang="ru-RU" sz="2000" dirty="0"/>
              <a:t>международной заявки включается в предшествующий уровень техники с даты ее подачи или с даты приоритета, если он испрошен, </a:t>
            </a:r>
            <a:r>
              <a:rPr lang="ru-RU" sz="2000" dirty="0" smtClean="0"/>
              <a:t>если заявка переведена на региональную фазу в ЕАПВ..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04752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4168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      (Льгота по новизне)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 </a:t>
            </a:r>
            <a:r>
              <a:rPr lang="ru-RU" sz="2000" dirty="0" smtClean="0"/>
              <a:t>   Не </a:t>
            </a:r>
            <a:r>
              <a:rPr lang="ru-RU" sz="2000" dirty="0"/>
              <a:t>признается обстоятельством, препятствующим признанию патентоспособности изобретения, такое раскрытие информации, относящейся к изобретению, изобретателем, заявителем или любым лицом, получившим от них прямо или косвенно эту информацию, при котором сведения </a:t>
            </a:r>
            <a:r>
              <a:rPr lang="ru-RU" sz="2000" b="1" i="1" dirty="0"/>
              <a:t>о сущности изобретения </a:t>
            </a:r>
            <a:r>
              <a:rPr lang="ru-RU" sz="2000" dirty="0"/>
              <a:t>стали общедоступными не ранее чем за шесть месяцев до даты подачи евразийской заявки или до даты приоритета, если он испрошен. 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     При </a:t>
            </a:r>
            <a:r>
              <a:rPr lang="ru-RU" sz="2000" dirty="0"/>
              <a:t>этом обязанность доказывания обстоятельств раскрытия информации лежит на заявителе.</a:t>
            </a:r>
          </a:p>
        </p:txBody>
      </p:sp>
    </p:spTree>
    <p:extLst>
      <p:ext uri="{BB962C8B-B14F-4D97-AF65-F5344CB8AC3E}">
        <p14:creationId xmlns:p14="http://schemas.microsoft.com/office/powerpoint/2010/main" val="30329769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4345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Проверка соответствия изобретения условию патентоспособности </a:t>
            </a:r>
            <a:r>
              <a:rPr lang="ru-RU" sz="2000" b="1" dirty="0" smtClean="0"/>
              <a:t>«изобретательский уровень»</a:t>
            </a:r>
            <a:endParaRPr lang="ru-RU" sz="2000" b="1" dirty="0"/>
          </a:p>
          <a:p>
            <a:endParaRPr lang="ru-RU" sz="2000" b="1" dirty="0"/>
          </a:p>
          <a:p>
            <a:r>
              <a:rPr lang="ru-RU" sz="2000" dirty="0" smtClean="0"/>
              <a:t>     В </a:t>
            </a:r>
            <a:r>
              <a:rPr lang="ru-RU" sz="2000" dirty="0"/>
              <a:t>соответствии с правилом 3(1) Инструкции изобретение имеет изобретательский уровень, если оно для специалиста очевидным образом не следует из предшествующего уровня техники.</a:t>
            </a:r>
          </a:p>
          <a:p>
            <a:endParaRPr lang="ru-RU" sz="2000" dirty="0"/>
          </a:p>
          <a:p>
            <a:r>
              <a:rPr lang="ru-RU" sz="2000" dirty="0" smtClean="0"/>
              <a:t>     Под </a:t>
            </a:r>
            <a:r>
              <a:rPr lang="ru-RU" sz="2000" dirty="0"/>
              <a:t>"специалистом" для этих целей понимается лицо, квалификация которого, соответствующая среднему уровню в данной области техники, позволила бы ему осуществить заявленное изобретение.</a:t>
            </a:r>
          </a:p>
          <a:p>
            <a:endParaRPr lang="ru-RU" sz="2000" dirty="0"/>
          </a:p>
          <a:p>
            <a:r>
              <a:rPr lang="ru-RU" sz="2000" dirty="0" smtClean="0"/>
              <a:t>     В </a:t>
            </a:r>
            <a:r>
              <a:rPr lang="ru-RU" sz="2000" dirty="0"/>
              <a:t>случае рассмотрения заявок, касающихся нескольких технических областей, под "специалистом" понимается группа лиц, которая в совокупности обладает указанными качествами.</a:t>
            </a:r>
          </a:p>
        </p:txBody>
      </p:sp>
    </p:spTree>
    <p:extLst>
      <p:ext uri="{BB962C8B-B14F-4D97-AF65-F5344CB8AC3E}">
        <p14:creationId xmlns:p14="http://schemas.microsoft.com/office/powerpoint/2010/main" val="15127930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     Изобретение </a:t>
            </a:r>
            <a:r>
              <a:rPr lang="ru-RU" sz="2000" dirty="0"/>
              <a:t>признается не следующим для специалиста явным образом из уровня техники, в частности, в том случае, когда не выявлены решения, имеющие признаки, совпадающие с его отличительными признаками, или такие решения выявлены, но не установлена известность влияния отличительных признаков на указанный заявителем технический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22331085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5846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Действия при оценке изобретения условию патентоспособности «изобретательский уровень»:</a:t>
            </a:r>
            <a:endParaRPr lang="ru-RU" sz="2000" b="1" dirty="0"/>
          </a:p>
          <a:p>
            <a:endParaRPr lang="ru-RU" sz="2000" dirty="0"/>
          </a:p>
          <a:p>
            <a:r>
              <a:rPr lang="ru-RU" sz="2000" dirty="0"/>
              <a:t>выявление наиболее близкого аналога (прототипа);</a:t>
            </a:r>
          </a:p>
          <a:p>
            <a:endParaRPr lang="ru-RU" sz="2000" dirty="0"/>
          </a:p>
          <a:p>
            <a:r>
              <a:rPr lang="ru-RU" sz="2000" dirty="0"/>
              <a:t>выявление признаков, которыми заявленное изобретение отличается от наиболее близкого аналога (отличительных признаков);</a:t>
            </a:r>
          </a:p>
          <a:p>
            <a:endParaRPr lang="ru-RU" sz="2000" dirty="0"/>
          </a:p>
          <a:p>
            <a:r>
              <a:rPr lang="ru-RU" sz="2000" dirty="0"/>
              <a:t>выявление из уровня техники решений, имеющих признаки, совпадающие с отличительными признаками рассматриваемого изобретения;</a:t>
            </a:r>
          </a:p>
          <a:p>
            <a:endParaRPr lang="ru-RU" sz="2000" dirty="0"/>
          </a:p>
          <a:p>
            <a:r>
              <a:rPr lang="ru-RU" sz="2000" dirty="0"/>
              <a:t>анализ уровня техники с целью установления известности влияния признаков, совпадающих с отличительными признаками заявленного изобретения, на указанный заявителем технический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1157887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20163"/>
            <a:ext cx="7704856" cy="535531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dirty="0" smtClean="0"/>
              <a:t>     </a:t>
            </a:r>
            <a:r>
              <a:rPr lang="ru-RU" b="1" dirty="0" smtClean="0"/>
              <a:t>При оценке изобретения на соответствие условию патентоспособности  «промышленная применимость» проверяется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наличие </a:t>
            </a:r>
            <a:r>
              <a:rPr lang="ru-RU" dirty="0"/>
              <a:t>в материалах заявки указания на назначение изобретения (для </a:t>
            </a:r>
            <a:r>
              <a:rPr lang="ru-RU" dirty="0" smtClean="0"/>
              <a:t>   </a:t>
            </a:r>
          </a:p>
          <a:p>
            <a:r>
              <a:rPr lang="ru-RU" dirty="0"/>
              <a:t> </a:t>
            </a:r>
            <a:r>
              <a:rPr lang="ru-RU" dirty="0" smtClean="0"/>
              <a:t>     химических </a:t>
            </a:r>
            <a:r>
              <a:rPr lang="ru-RU" dirty="0"/>
              <a:t>соединений - возможное их применение), то есть </a:t>
            </a:r>
            <a:r>
              <a:rPr lang="ru-RU" dirty="0" smtClean="0"/>
              <a:t>на   </a:t>
            </a:r>
          </a:p>
          <a:p>
            <a:r>
              <a:rPr lang="ru-RU" dirty="0" smtClean="0"/>
              <a:t>      возможность </a:t>
            </a:r>
            <a:r>
              <a:rPr lang="ru-RU" dirty="0"/>
              <a:t>выполнения им функции, характеризующей определенную </a:t>
            </a:r>
            <a:endParaRPr lang="ru-RU" dirty="0" smtClean="0"/>
          </a:p>
          <a:p>
            <a:r>
              <a:rPr lang="ru-RU" dirty="0" smtClean="0"/>
              <a:t>      общественную </a:t>
            </a:r>
            <a:r>
              <a:rPr lang="ru-RU" dirty="0"/>
              <a:t>потребность;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наличие </a:t>
            </a:r>
            <a:r>
              <a:rPr lang="ru-RU" dirty="0"/>
              <a:t>в материалах евразийской заявки или источниках информации, относящихся к предшествующему уровню техники, сведений о средствах и методах, использование которых позволяет осуществить изобретение в том виде, как оно охарактеризовано в формуле изобретения </a:t>
            </a:r>
            <a:r>
              <a:rPr lang="ru-RU" b="1" i="1" dirty="0"/>
              <a:t>с</a:t>
            </a:r>
            <a:r>
              <a:rPr lang="ru-RU" dirty="0"/>
              <a:t> </a:t>
            </a:r>
            <a:r>
              <a:rPr lang="ru-RU" b="1" i="1" dirty="0"/>
              <a:t>реализацией указанного назначения и достижения ожидаемого технического результата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При </a:t>
            </a:r>
            <a:r>
              <a:rPr lang="ru-RU" dirty="0"/>
              <a:t>анализе изобретения с точки зрения возможности достижения заявленного технического результата устанавливается наличие в формуле изобретения всех признаков, необходимых для обеспечения этого </a:t>
            </a:r>
            <a:r>
              <a:rPr lang="ru-RU" b="1" i="1" dirty="0"/>
              <a:t>технического результата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После </a:t>
            </a:r>
            <a:r>
              <a:rPr lang="ru-RU" dirty="0"/>
              <a:t>анализа независимого пункта формулы изобретения на соответствие условию патентоспособности "промышленная применимость" анализу подлежат зависимые </a:t>
            </a:r>
            <a:r>
              <a:rPr lang="ru-RU" dirty="0" smtClean="0"/>
              <a:t>пункты.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3148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908720"/>
            <a:ext cx="3371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Коллегии экспертов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628800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        Решение </a:t>
            </a:r>
            <a:r>
              <a:rPr lang="ru-RU" sz="2400" dirty="0"/>
              <a:t>о выдаче или об отказе в выдаче евразийского патента принимается от имени ЕАПВ коллегиями из 3-х экспертов, являющимися гражданами различных </a:t>
            </a:r>
            <a:r>
              <a:rPr lang="ru-RU" sz="2400" dirty="0" smtClean="0"/>
              <a:t>ДГ.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35638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568" y="673612"/>
            <a:ext cx="6103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Выдача и публикация евразийского патента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28800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      Евразийский </a:t>
            </a:r>
            <a:r>
              <a:rPr lang="ru-RU" sz="2000" dirty="0"/>
              <a:t>патент выдается после получения пошлины за выдачу и </a:t>
            </a:r>
            <a:r>
              <a:rPr lang="ru-RU" sz="2000" dirty="0" smtClean="0"/>
              <a:t>публикацию.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 smtClean="0"/>
              <a:t>      Пошлина </a:t>
            </a:r>
            <a:r>
              <a:rPr lang="ru-RU" sz="2000" dirty="0"/>
              <a:t>уплачивается в течение 4-х месяцев с даты направления заявителю уведомления ЕАПВ о готовности выдать патент (плюс два месяца с уплатой </a:t>
            </a:r>
            <a:r>
              <a:rPr lang="ru-RU" sz="2000" b="1" i="1" dirty="0"/>
              <a:t>дополнительной</a:t>
            </a:r>
            <a:r>
              <a:rPr lang="ru-RU" sz="2000" dirty="0"/>
              <a:t> пошлины</a:t>
            </a:r>
            <a:r>
              <a:rPr lang="ru-RU" sz="2000" dirty="0" smtClean="0"/>
              <a:t>). 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 smtClean="0"/>
              <a:t>      Размер </a:t>
            </a:r>
            <a:r>
              <a:rPr lang="ru-RU" sz="2000" dirty="0"/>
              <a:t>пошлины (для заявителей из ДГ</a:t>
            </a:r>
            <a:r>
              <a:rPr lang="ru-RU" sz="2000" dirty="0" smtClean="0"/>
              <a:t>) - 1600 </a:t>
            </a:r>
            <a:r>
              <a:rPr lang="ru-RU" sz="2000" dirty="0"/>
              <a:t>руб</a:t>
            </a:r>
            <a:r>
              <a:rPr lang="ru-RU" sz="2000" dirty="0" smtClean="0"/>
              <a:t>. + </a:t>
            </a:r>
            <a:r>
              <a:rPr lang="ru-RU" sz="2000" dirty="0"/>
              <a:t>16 рублей за 36-ой лист и каждый </a:t>
            </a:r>
            <a:r>
              <a:rPr lang="ru-RU" sz="2000" dirty="0" smtClean="0"/>
              <a:t>последующий (описание, формула, реферат, чертежи).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i="1" dirty="0" smtClean="0"/>
              <a:t>     Дополнительная</a:t>
            </a:r>
            <a:r>
              <a:rPr lang="ru-RU" sz="2000" dirty="0" smtClean="0"/>
              <a:t> пошлина - 320 </a:t>
            </a:r>
            <a:r>
              <a:rPr lang="ru-RU" sz="2000" dirty="0"/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7132656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ru-RU" dirty="0"/>
              <a:t>Другие процедурные действия </a:t>
            </a:r>
          </a:p>
        </p:txBody>
      </p:sp>
    </p:spTree>
    <p:extLst>
      <p:ext uri="{BB962C8B-B14F-4D97-AF65-F5344CB8AC3E}">
        <p14:creationId xmlns:p14="http://schemas.microsoft.com/office/powerpoint/2010/main" val="248991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Евразийское </a:t>
            </a:r>
            <a:r>
              <a:rPr lang="ru-RU" sz="2800" b="1" dirty="0"/>
              <a:t>патентное </a:t>
            </a:r>
            <a:r>
              <a:rPr lang="ru-RU" sz="2800" b="1" dirty="0" smtClean="0"/>
              <a:t>ведомство</a:t>
            </a:r>
            <a:r>
              <a:rPr lang="en-US" sz="2800" b="1" dirty="0" smtClean="0"/>
              <a:t> </a:t>
            </a:r>
            <a:r>
              <a:rPr lang="en-US" sz="2800" dirty="0" smtClean="0"/>
              <a:t>(</a:t>
            </a:r>
            <a:r>
              <a:rPr lang="ru-RU" sz="2800" dirty="0" smtClean="0"/>
              <a:t>ЕАПВ)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i="1" dirty="0"/>
              <a:t>Основные функции ЕАПВ- </a:t>
            </a:r>
            <a:r>
              <a:rPr lang="ru-RU" sz="2800" dirty="0"/>
              <a:t>получение евразийских заявок, проведение экспертизы заявленных изобретений, выдача евразийских </a:t>
            </a:r>
            <a:r>
              <a:rPr lang="ru-RU" sz="2800" dirty="0" smtClean="0"/>
              <a:t>патентов.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i="1" dirty="0"/>
              <a:t>Местонахождение</a:t>
            </a:r>
            <a:r>
              <a:rPr lang="ru-RU" sz="2800" dirty="0"/>
              <a:t> – г</a:t>
            </a:r>
            <a:r>
              <a:rPr lang="ru-RU" sz="2800" dirty="0" smtClean="0"/>
              <a:t>. Москва</a:t>
            </a:r>
            <a:r>
              <a:rPr lang="ru-RU" sz="2800" dirty="0"/>
              <a:t>, Российская </a:t>
            </a:r>
            <a:r>
              <a:rPr lang="ru-RU" sz="2800" dirty="0" smtClean="0"/>
              <a:t>Федерация (</a:t>
            </a:r>
            <a:r>
              <a:rPr lang="ru-RU" sz="2800" dirty="0"/>
              <a:t>Соглашение между правительством РФ и ЕАПО о штаб-квартире </a:t>
            </a:r>
            <a:r>
              <a:rPr lang="ru-RU" sz="2800" dirty="0" smtClean="0"/>
              <a:t>ЕАПО).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 smtClean="0"/>
              <a:t>Президент </a:t>
            </a:r>
            <a:r>
              <a:rPr lang="ru-RU" sz="2800" dirty="0"/>
              <a:t>ЕАПВ – высшее должностное лицо Евразийской </a:t>
            </a:r>
            <a:r>
              <a:rPr lang="ru-RU" sz="2800" dirty="0" smtClean="0"/>
              <a:t>организации.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76946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99825"/>
            <a:ext cx="6220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Преобразование евразийской заявки в национальную заявку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Заявитель </a:t>
            </a:r>
            <a:r>
              <a:rPr lang="ru-RU" sz="2000" dirty="0"/>
              <a:t>вправе подать ходатайство о преобразовании евразийской заявки в национальную заявку (ст.16 ЕАПК</a:t>
            </a:r>
            <a:r>
              <a:rPr lang="ru-RU" sz="2000" dirty="0" smtClean="0"/>
              <a:t>).</a:t>
            </a:r>
            <a:endParaRPr lang="ru-RU" sz="2000" dirty="0"/>
          </a:p>
          <a:p>
            <a:r>
              <a:rPr lang="ru-RU" sz="2000" dirty="0" smtClean="0"/>
              <a:t>     Срок </a:t>
            </a:r>
            <a:r>
              <a:rPr lang="ru-RU" sz="2000" dirty="0"/>
              <a:t>подачи ходатайства - до истечения </a:t>
            </a:r>
            <a:r>
              <a:rPr lang="ru-RU" sz="2000" b="1" i="1" dirty="0"/>
              <a:t>шести</a:t>
            </a:r>
            <a:r>
              <a:rPr lang="ru-RU" sz="2000" dirty="0"/>
              <a:t> </a:t>
            </a:r>
            <a:r>
              <a:rPr lang="ru-RU" sz="2000" b="1" i="1" dirty="0" smtClean="0"/>
              <a:t>месяцев </a:t>
            </a:r>
            <a:r>
              <a:rPr lang="ru-RU" sz="2000" dirty="0" smtClean="0"/>
              <a:t> </a:t>
            </a:r>
            <a:r>
              <a:rPr lang="ru-RU" sz="2000" b="1" i="1" dirty="0"/>
              <a:t>с даты получения </a:t>
            </a:r>
            <a:endParaRPr lang="ru-RU" sz="2000" b="1" i="1" dirty="0" smtClean="0"/>
          </a:p>
          <a:p>
            <a:r>
              <a:rPr lang="ru-RU" sz="2000" b="1" i="1" dirty="0" smtClean="0"/>
              <a:t>- уведомления </a:t>
            </a:r>
            <a:r>
              <a:rPr lang="ru-RU" sz="2000" b="1" i="1" dirty="0"/>
              <a:t>об отказе в </a:t>
            </a:r>
            <a:r>
              <a:rPr lang="ru-RU" sz="2000" b="1" i="1" dirty="0" smtClean="0"/>
              <a:t>выдаче </a:t>
            </a:r>
            <a:r>
              <a:rPr lang="ru-RU" sz="2000" dirty="0"/>
              <a:t>евразийского патента </a:t>
            </a:r>
          </a:p>
          <a:p>
            <a:r>
              <a:rPr lang="ru-RU" sz="2000" dirty="0" smtClean="0"/>
              <a:t>- </a:t>
            </a:r>
            <a:r>
              <a:rPr lang="ru-RU" sz="2000" b="1" i="1" dirty="0" smtClean="0"/>
              <a:t>уведомления об </a:t>
            </a:r>
            <a:r>
              <a:rPr lang="ru-RU" sz="2000" b="1" i="1" dirty="0"/>
              <a:t>отказе в удовлетворении возражения </a:t>
            </a:r>
            <a:r>
              <a:rPr lang="ru-RU" sz="2000" dirty="0"/>
              <a:t>на решение ЕАПВ, поданного согласно статье 15(8) </a:t>
            </a:r>
            <a:r>
              <a:rPr lang="ru-RU" sz="2000" dirty="0" smtClean="0"/>
              <a:t>ЕАПК. </a:t>
            </a:r>
            <a:endParaRPr lang="ru-RU" sz="2000" dirty="0"/>
          </a:p>
          <a:p>
            <a:r>
              <a:rPr lang="ru-RU" sz="2000" dirty="0" smtClean="0"/>
              <a:t>     Пошлина </a:t>
            </a:r>
            <a:r>
              <a:rPr lang="ru-RU" sz="2000" dirty="0"/>
              <a:t>за подачу ходатайства  - 640 руб.</a:t>
            </a:r>
          </a:p>
          <a:p>
            <a:r>
              <a:rPr lang="ru-RU" sz="2000" dirty="0" smtClean="0"/>
              <a:t>     </a:t>
            </a:r>
            <a:r>
              <a:rPr lang="ru-RU" sz="2000" b="1" dirty="0" smtClean="0"/>
              <a:t>Последствия</a:t>
            </a:r>
            <a:r>
              <a:rPr lang="ru-RU" sz="2000" b="1" dirty="0"/>
              <a:t>:</a:t>
            </a:r>
          </a:p>
          <a:p>
            <a:r>
              <a:rPr lang="ru-RU" sz="2000" dirty="0" smtClean="0"/>
              <a:t>-  ЕАПВ </a:t>
            </a:r>
            <a:r>
              <a:rPr lang="ru-RU" sz="2000" dirty="0"/>
              <a:t>незамедлительно пересылает заверенные копии евразийской заявки в указанные </a:t>
            </a:r>
            <a:r>
              <a:rPr lang="ru-RU" sz="2000" dirty="0" smtClean="0"/>
              <a:t>ДГ;</a:t>
            </a:r>
            <a:endParaRPr lang="ru-RU" sz="2000" dirty="0"/>
          </a:p>
          <a:p>
            <a:r>
              <a:rPr lang="ru-RU" sz="2000" dirty="0" smtClean="0"/>
              <a:t>-  в </a:t>
            </a:r>
            <a:r>
              <a:rPr lang="ru-RU" sz="2000" dirty="0"/>
              <a:t>каждом указанном ДГ такая заявка считается правильно оформленной национальной заявкой с сохранением даты подачи (даты приоритета)  евразийской </a:t>
            </a:r>
            <a:r>
              <a:rPr lang="ru-RU" sz="2000" dirty="0" smtClean="0"/>
              <a:t>заявки.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636000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97522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Подача возражений на решения об отказе в выдаче евразийского патента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    Срок </a:t>
            </a:r>
            <a:r>
              <a:rPr lang="ru-RU" sz="2000" dirty="0"/>
              <a:t>подачи возражения – 3 мес. с даты получения уведомления ЕАПВ о вынесенном </a:t>
            </a:r>
            <a:r>
              <a:rPr lang="ru-RU" sz="2000" dirty="0" smtClean="0"/>
              <a:t>решении.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 smtClean="0"/>
              <a:t>    Возражение </a:t>
            </a:r>
            <a:r>
              <a:rPr lang="ru-RU" sz="2000" dirty="0"/>
              <a:t>рассматривается на заседании коллегии </a:t>
            </a:r>
            <a:r>
              <a:rPr lang="ru-RU" sz="2000" dirty="0" smtClean="0"/>
              <a:t>экспертов.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 smtClean="0"/>
              <a:t>    Заявитель вправе участвовать в рассмотрении возражения.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 smtClean="0"/>
              <a:t>    Заявитель </a:t>
            </a:r>
            <a:r>
              <a:rPr lang="ru-RU" sz="2000" dirty="0"/>
              <a:t>в течение 4-х мес. с даты направления решения </a:t>
            </a:r>
            <a:r>
              <a:rPr lang="ru-RU" sz="2000" dirty="0" smtClean="0"/>
              <a:t>коллегии имеет </a:t>
            </a:r>
            <a:r>
              <a:rPr lang="ru-RU" sz="2000" dirty="0"/>
              <a:t>право обратиться к Президенту ЕАПВ с жалобой на действия коллеги при рассмотрении </a:t>
            </a:r>
            <a:r>
              <a:rPr lang="ru-RU" sz="2000" dirty="0" smtClean="0"/>
              <a:t>возражения.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 smtClean="0"/>
              <a:t>   По </a:t>
            </a:r>
            <a:r>
              <a:rPr lang="ru-RU" sz="2000" dirty="0"/>
              <a:t>результатам рассмотрения жалобы Президент </a:t>
            </a:r>
            <a:r>
              <a:rPr lang="ru-RU" sz="2000" dirty="0" smtClean="0"/>
              <a:t>ЕАПВ вправе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- назначить </a:t>
            </a:r>
            <a:r>
              <a:rPr lang="ru-RU" sz="2000" dirty="0"/>
              <a:t>повторное рассмотрение </a:t>
            </a:r>
            <a:r>
              <a:rPr lang="ru-RU" sz="2000" dirty="0" smtClean="0"/>
              <a:t>возражения,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 smtClean="0"/>
              <a:t>- отклонить жалобу.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196540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75264"/>
            <a:ext cx="331236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Административное аннулирование евразийского патента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48680"/>
            <a:ext cx="6264695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Оспаривание евразийского 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патента</a:t>
            </a:r>
            <a:endParaRPr lang="ru-RU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24028" y="1772816"/>
            <a:ext cx="331236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Признание евразийского патента недействительным в ДГ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96136" y="5517232"/>
            <a:ext cx="4968552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Подача возражения (иска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 весь срок действия патента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(нет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ограничений по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срокам)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7327" y="3002056"/>
            <a:ext cx="331236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Решение действительно в отношении всех ДГ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3328" y="5445224"/>
            <a:ext cx="323705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Подача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возражения ограничена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срокам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46840" y="4082176"/>
            <a:ext cx="5040560" cy="10584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Процедура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рассмотрения -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национальное законодательство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ДГ 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Условия патентоспособности – евразийское законодательство.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9638" y="4154184"/>
            <a:ext cx="3312368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Процедура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рассмотрения -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евразийское законодательство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2915520"/>
            <a:ext cx="331954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Решение действует только в конкретном ДГ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2843808" y="1516714"/>
            <a:ext cx="360040" cy="3097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076056" y="1509806"/>
            <a:ext cx="310160" cy="2323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829478" y="2825400"/>
            <a:ext cx="45719" cy="1766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567120" y="2712316"/>
            <a:ext cx="45719" cy="190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875830" y="3916456"/>
            <a:ext cx="45719" cy="237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686677" y="3869548"/>
            <a:ext cx="45719" cy="190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813550" y="5099408"/>
            <a:ext cx="63945" cy="300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554053" y="5216592"/>
            <a:ext cx="71852" cy="228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5153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2776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Сроки</a:t>
            </a:r>
            <a:r>
              <a:rPr lang="ru-RU" dirty="0"/>
              <a:t>, предоставляемые Евразийским ведомством для совершения каждого из процедурных действий по получению евразийского патента, не могут быть менее двух и более четырех месяцев.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  Указанные сроки </a:t>
            </a:r>
            <a:r>
              <a:rPr lang="ru-RU" dirty="0"/>
              <a:t>могут продлеваться </a:t>
            </a:r>
            <a:r>
              <a:rPr lang="ru-RU" dirty="0" smtClean="0"/>
              <a:t>по </a:t>
            </a:r>
            <a:r>
              <a:rPr lang="ru-RU" dirty="0"/>
              <a:t>ходатайству, поданному в Евразийское ведомство </a:t>
            </a:r>
            <a:r>
              <a:rPr lang="ru-RU" dirty="0" smtClean="0"/>
              <a:t>согласно двум разным процедурам.</a:t>
            </a:r>
          </a:p>
          <a:p>
            <a:r>
              <a:rPr lang="ru-RU" dirty="0" smtClean="0"/>
              <a:t>1. </a:t>
            </a:r>
            <a:r>
              <a:rPr lang="ru-RU" b="1" i="1" dirty="0" smtClean="0"/>
              <a:t>До </a:t>
            </a:r>
            <a:r>
              <a:rPr lang="ru-RU" b="1" i="1" dirty="0"/>
              <a:t>истечения установленного </a:t>
            </a:r>
            <a:r>
              <a:rPr lang="ru-RU" b="1" i="1" dirty="0" smtClean="0"/>
              <a:t>срока </a:t>
            </a:r>
            <a:r>
              <a:rPr lang="ru-RU" dirty="0" smtClean="0"/>
              <a:t>подается ходатайство о его продлении. </a:t>
            </a:r>
          </a:p>
          <a:p>
            <a:r>
              <a:rPr lang="ru-RU" dirty="0" smtClean="0"/>
              <a:t> 2. Если ходатайство не подано до истечения установленного срока, то оно может быть подано </a:t>
            </a:r>
            <a:r>
              <a:rPr lang="ru-RU" b="1" i="1" dirty="0" smtClean="0"/>
              <a:t>в </a:t>
            </a:r>
            <a:r>
              <a:rPr lang="ru-RU" b="1" i="1" dirty="0"/>
              <a:t>течение двух месяцев с даты его истечения </a:t>
            </a:r>
            <a:r>
              <a:rPr lang="ru-RU" dirty="0"/>
              <a:t>при условии представления вместе с ходатайством документа об уплате установленной дополнительной </a:t>
            </a:r>
            <a:r>
              <a:rPr lang="ru-RU" dirty="0" smtClean="0"/>
              <a:t>пошлины и выполнения </a:t>
            </a:r>
            <a:r>
              <a:rPr lang="ru-RU" dirty="0"/>
              <a:t>все требования, в отношении которых был установлен срок исполнения соответствующих </a:t>
            </a:r>
            <a:r>
              <a:rPr lang="ru-RU" dirty="0" smtClean="0"/>
              <a:t>действий (т.е. представление ответа).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485964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Продление сроков</a:t>
            </a:r>
          </a:p>
        </p:txBody>
      </p:sp>
    </p:spTree>
    <p:extLst>
      <p:ext uri="{BB962C8B-B14F-4D97-AF65-F5344CB8AC3E}">
        <p14:creationId xmlns:p14="http://schemas.microsoft.com/office/powerpoint/2010/main" val="174322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Административный совет </a:t>
            </a:r>
            <a:endParaRPr lang="ru-RU" sz="2400" b="1" dirty="0"/>
          </a:p>
          <a:p>
            <a:r>
              <a:rPr lang="ru-RU" sz="2000" i="1" dirty="0" smtClean="0"/>
              <a:t>Основные функции</a:t>
            </a:r>
            <a:endParaRPr lang="ru-RU" sz="2000" i="1" dirty="0"/>
          </a:p>
          <a:p>
            <a:r>
              <a:rPr lang="ru-RU" sz="2000" dirty="0" smtClean="0"/>
              <a:t>- </a:t>
            </a:r>
            <a:r>
              <a:rPr lang="ru-RU" sz="2000" dirty="0"/>
              <a:t>утверждает свои Правила процедуры; </a:t>
            </a:r>
          </a:p>
          <a:p>
            <a:r>
              <a:rPr lang="ru-RU" sz="2000" dirty="0" smtClean="0"/>
              <a:t>- избирает </a:t>
            </a:r>
            <a:r>
              <a:rPr lang="ru-RU" sz="2000" dirty="0"/>
              <a:t>Председателя Административного совета на возобновляемый двухлетний срок; </a:t>
            </a:r>
          </a:p>
          <a:p>
            <a:r>
              <a:rPr lang="ru-RU" sz="2000" dirty="0" smtClean="0"/>
              <a:t>- назначает </a:t>
            </a:r>
            <a:r>
              <a:rPr lang="ru-RU" sz="2000" dirty="0"/>
              <a:t>Президента Евразийского ведомства на возобновляемый шестилетний срок; </a:t>
            </a:r>
          </a:p>
          <a:p>
            <a:r>
              <a:rPr lang="ru-RU" sz="2000" dirty="0" smtClean="0"/>
              <a:t>- </a:t>
            </a:r>
            <a:r>
              <a:rPr lang="ru-RU" sz="2000" dirty="0"/>
              <a:t>дает рекомендации Президенту Евразийского ведомства в отношении назначения Президентом вице-президентов Евразийского ведомства; </a:t>
            </a:r>
          </a:p>
          <a:p>
            <a:r>
              <a:rPr lang="ru-RU" sz="2000" dirty="0" smtClean="0"/>
              <a:t>- одобряет </a:t>
            </a:r>
            <a:r>
              <a:rPr lang="ru-RU" sz="2000" dirty="0"/>
              <a:t>соглашения, заключаемые Организацией с государствами и международными организациями; </a:t>
            </a:r>
          </a:p>
          <a:p>
            <a:r>
              <a:rPr lang="ru-RU" sz="2000" dirty="0" smtClean="0"/>
              <a:t>- утверждает </a:t>
            </a:r>
            <a:r>
              <a:rPr lang="ru-RU" sz="2000" dirty="0"/>
              <a:t>большинством в две трети голосов Патентную инструкцию, Финансовую инструкцию и Административную инструкцию; </a:t>
            </a:r>
          </a:p>
          <a:p>
            <a:r>
              <a:rPr lang="ru-RU" sz="2000" dirty="0" smtClean="0"/>
              <a:t>- принимает </a:t>
            </a:r>
            <a:r>
              <a:rPr lang="ru-RU" sz="2000" dirty="0"/>
              <a:t>большинством в две трети голосов годовой бюджет, рассматривает годовой отчет и одобряет годовые счета </a:t>
            </a:r>
            <a:r>
              <a:rPr lang="ru-RU" sz="2000" dirty="0" smtClean="0"/>
              <a:t>Организации. </a:t>
            </a:r>
            <a:endParaRPr lang="ru-RU" sz="2000" dirty="0"/>
          </a:p>
          <a:p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Всемирная </a:t>
            </a:r>
            <a:r>
              <a:rPr lang="ru-RU" sz="2000" dirty="0"/>
              <a:t>организация интеллектуальной собственности (далее - ВОИС) принимает участие в заседаниях Административного совета с правом совещательного </a:t>
            </a:r>
            <a:r>
              <a:rPr lang="ru-RU" sz="2000" dirty="0" smtClean="0"/>
              <a:t>голоса.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0634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830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369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В 1996 году в ЕАПВ поступило 118 </a:t>
            </a:r>
            <a:r>
              <a:rPr lang="ru-RU" sz="2800" dirty="0" smtClean="0"/>
              <a:t>заявок.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В настоящее время число  заявок, поступающих в год, превышает 3,5 тысячи.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Общее число поступивших заявок приближается к 43 </a:t>
            </a:r>
            <a:r>
              <a:rPr lang="ru-RU" sz="2800" dirty="0" smtClean="0"/>
              <a:t>тысячам.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Количество </a:t>
            </a:r>
            <a:r>
              <a:rPr lang="ru-RU" sz="2800" dirty="0" smtClean="0"/>
              <a:t>действующих патентов – около 22 тысяч.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095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4556</Words>
  <Application>Microsoft Office PowerPoint</Application>
  <PresentationFormat>Экран (4:3)</PresentationFormat>
  <Paragraphs>357</Paragraphs>
  <Slides>63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Тема Office</vt:lpstr>
      <vt:lpstr>КАК ПОЛУЧИТЬ ЕВРАЗИЙСКИЙ ПАТЕНТ </vt:lpstr>
      <vt:lpstr>Презентация PowerPoint</vt:lpstr>
      <vt:lpstr>Презентация PowerPoint</vt:lpstr>
      <vt:lpstr>Презентация PowerPoint</vt:lpstr>
      <vt:lpstr> Структура Евразийской патентной организации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Подача заявок в ЕАПВ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Публикация евразийской заявки</vt:lpstr>
      <vt:lpstr>   Подача ходатайства о проведении экспертизы по существу  </vt:lpstr>
      <vt:lpstr>  Экспертиза евразийской заявки по существу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Другие процедурные действия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ПОЛУЧИТЬ ЕВРАЗИЙСКИЙ ПАТЕНТ</dc:title>
  <dc:creator>MainUser</dc:creator>
  <cp:lastModifiedBy>MainUser</cp:lastModifiedBy>
  <cp:revision>138</cp:revision>
  <cp:lastPrinted>2015-10-13T07:29:11Z</cp:lastPrinted>
  <dcterms:created xsi:type="dcterms:W3CDTF">2015-10-06T05:53:34Z</dcterms:created>
  <dcterms:modified xsi:type="dcterms:W3CDTF">2015-10-13T07:47:31Z</dcterms:modified>
</cp:coreProperties>
</file>