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78" r:id="rId6"/>
    <p:sldId id="266" r:id="rId7"/>
    <p:sldId id="258" r:id="rId8"/>
    <p:sldId id="267" r:id="rId9"/>
    <p:sldId id="261" r:id="rId10"/>
    <p:sldId id="276" r:id="rId11"/>
    <p:sldId id="270" r:id="rId12"/>
    <p:sldId id="262" r:id="rId13"/>
    <p:sldId id="279" r:id="rId14"/>
    <p:sldId id="263" r:id="rId15"/>
    <p:sldId id="277" r:id="rId16"/>
    <p:sldId id="264" r:id="rId17"/>
    <p:sldId id="265" r:id="rId18"/>
    <p:sldId id="269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00"/>
    <a:srgbClr val="FF0066"/>
    <a:srgbClr val="00FF00"/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4773" autoAdjust="0"/>
  </p:normalViewPr>
  <p:slideViewPr>
    <p:cSldViewPr>
      <p:cViewPr>
        <p:scale>
          <a:sx n="85" d="100"/>
          <a:sy n="85" d="100"/>
        </p:scale>
        <p:origin x="-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изобретения</c:v>
                </c:pt>
              </c:strCache>
            </c:strRef>
          </c:tx>
          <c:spPr>
            <a:solidFill>
              <a:srgbClr val="CC0000"/>
            </a:solidFill>
          </c:spPr>
          <c:dLbls>
            <c:showVal val="1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99</c:v>
                </c:pt>
                <c:pt idx="1">
                  <c:v>113</c:v>
                </c:pt>
                <c:pt idx="2">
                  <c:v>116</c:v>
                </c:pt>
                <c:pt idx="3">
                  <c:v>116</c:v>
                </c:pt>
                <c:pt idx="4">
                  <c:v>129</c:v>
                </c:pt>
                <c:pt idx="5">
                  <c:v>139</c:v>
                </c:pt>
                <c:pt idx="6">
                  <c:v>138</c:v>
                </c:pt>
                <c:pt idx="7">
                  <c:v>109</c:v>
                </c:pt>
                <c:pt idx="8">
                  <c:v>95</c:v>
                </c:pt>
                <c:pt idx="9">
                  <c:v>85</c:v>
                </c:pt>
                <c:pt idx="10">
                  <c:v>82</c:v>
                </c:pt>
                <c:pt idx="11">
                  <c:v>68</c:v>
                </c:pt>
                <c:pt idx="12">
                  <c:v>114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полезные модели</c:v>
                </c:pt>
              </c:strCache>
            </c:strRef>
          </c:tx>
          <c:spPr>
            <a:solidFill>
              <a:srgbClr val="0000FF"/>
            </a:solidFill>
          </c:spPr>
          <c:dLbls>
            <c:showVal val="1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98</c:v>
                </c:pt>
                <c:pt idx="1">
                  <c:v>93</c:v>
                </c:pt>
                <c:pt idx="2">
                  <c:v>90</c:v>
                </c:pt>
                <c:pt idx="3">
                  <c:v>97</c:v>
                </c:pt>
                <c:pt idx="4">
                  <c:v>103</c:v>
                </c:pt>
                <c:pt idx="5">
                  <c:v>74</c:v>
                </c:pt>
                <c:pt idx="6">
                  <c:v>65</c:v>
                </c:pt>
                <c:pt idx="7">
                  <c:v>65</c:v>
                </c:pt>
                <c:pt idx="8">
                  <c:v>97</c:v>
                </c:pt>
                <c:pt idx="9">
                  <c:v>105</c:v>
                </c:pt>
                <c:pt idx="10">
                  <c:v>101</c:v>
                </c:pt>
                <c:pt idx="11">
                  <c:v>102</c:v>
                </c:pt>
                <c:pt idx="12">
                  <c:v>113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промышленные образцы</c:v>
                </c:pt>
              </c:strCache>
            </c:strRef>
          </c:tx>
          <c:dLbls>
            <c:spPr>
              <a:solidFill>
                <a:srgbClr val="00B050"/>
              </a:solidFill>
            </c:spPr>
            <c:showVal val="1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11</c:v>
                </c:pt>
                <c:pt idx="6">
                  <c:v>10</c:v>
                </c:pt>
                <c:pt idx="7">
                  <c:v>5</c:v>
                </c:pt>
                <c:pt idx="8">
                  <c:v>12</c:v>
                </c:pt>
                <c:pt idx="9">
                  <c:v>9</c:v>
                </c:pt>
                <c:pt idx="10">
                  <c:v>12</c:v>
                </c:pt>
                <c:pt idx="11">
                  <c:v>4</c:v>
                </c:pt>
                <c:pt idx="12">
                  <c:v>5</c:v>
                </c:pt>
              </c:numCache>
            </c:numRef>
          </c:val>
        </c:ser>
        <c:dLbls/>
        <c:overlap val="100"/>
        <c:axId val="92797184"/>
        <c:axId val="94195712"/>
      </c:barChart>
      <c:catAx>
        <c:axId val="92797184"/>
        <c:scaling>
          <c:orientation val="minMax"/>
        </c:scaling>
        <c:axPos val="b"/>
        <c:numFmt formatCode="General" sourceLinked="1"/>
        <c:tickLblPos val="nextTo"/>
        <c:crossAx val="94195712"/>
        <c:crosses val="autoZero"/>
        <c:auto val="1"/>
        <c:lblAlgn val="ctr"/>
        <c:lblOffset val="100"/>
      </c:catAx>
      <c:valAx>
        <c:axId val="94195712"/>
        <c:scaling>
          <c:orientation val="minMax"/>
        </c:scaling>
        <c:axPos val="l"/>
        <c:majorGridlines/>
        <c:numFmt formatCode="General" sourceLinked="1"/>
        <c:tickLblPos val="nextTo"/>
        <c:crossAx val="9279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77085156022165"/>
          <c:y val="0.27489499445570731"/>
          <c:w val="0.19296988918051916"/>
          <c:h val="0.515643641984296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8"/>
  <c:chart>
    <c:title>
      <c:tx>
        <c:rich>
          <a:bodyPr/>
          <a:lstStyle/>
          <a:p>
            <a:pPr>
              <a:defRPr/>
            </a:pPr>
            <a:r>
              <a:rPr lang="ru-RU" dirty="0"/>
              <a:t>Место </a:t>
            </a:r>
            <a:r>
              <a:rPr lang="ru-RU" dirty="0" smtClean="0"/>
              <a:t>Тверской области в </a:t>
            </a:r>
            <a:r>
              <a:rPr lang="ru-RU" dirty="0"/>
              <a:t>ЦФО по количеству поданных заявок на изобретения</a:t>
            </a:r>
          </a:p>
        </c:rich>
      </c:tx>
      <c:layout/>
    </c:title>
    <c:plotArea>
      <c:layout/>
      <c:bubbleChart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Место в ЦФО по количеству поданных заявок на изобретения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CatName val="1"/>
          </c:dLbls>
          <c:xVal>
            <c:numRef>
              <c:f>'[Диаграмма в Microsoft PowerPoint]Лист1'!$B$2:$B$6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14</c:v>
                </c:pt>
              </c:numCache>
            </c:numRef>
          </c:xVal>
          <c:yVal>
            <c:numRef>
              <c:f>'[Диаграмма в Microsoft PowerPoint]Лист1'!$A$2:$A$6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yVal>
          <c:bubbleSize>
            <c:numLit>
              <c:formatCode>General</c:formatCode>
              <c:ptCount val="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</c:numLit>
          </c:bubbleSize>
          <c:bubble3D val="1"/>
        </c:ser>
        <c:dLbls/>
        <c:bubbleScale val="50"/>
        <c:axId val="69551616"/>
        <c:axId val="69553152"/>
      </c:bubbleChart>
      <c:valAx>
        <c:axId val="69551616"/>
        <c:scaling>
          <c:orientation val="minMax"/>
        </c:scaling>
        <c:axPos val="b"/>
        <c:numFmt formatCode="General" sourceLinked="1"/>
        <c:tickLblPos val="nextTo"/>
        <c:crossAx val="69553152"/>
        <c:crossesAt val="2006"/>
        <c:crossBetween val="midCat"/>
      </c:valAx>
      <c:valAx>
        <c:axId val="69553152"/>
        <c:scaling>
          <c:orientation val="minMax"/>
          <c:max val="2012"/>
          <c:min val="2006"/>
        </c:scaling>
        <c:axPos val="l"/>
        <c:majorGridlines/>
        <c:numFmt formatCode="General" sourceLinked="1"/>
        <c:tickLblPos val="nextTo"/>
        <c:crossAx val="69551616"/>
        <c:crosses val="autoZero"/>
        <c:crossBetween val="midCat"/>
        <c:majorUnit val="1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8"/>
  <c:chart>
    <c:title>
      <c:tx>
        <c:rich>
          <a:bodyPr/>
          <a:lstStyle/>
          <a:p>
            <a:pPr>
              <a:defRPr/>
            </a:pPr>
            <a:r>
              <a:rPr lang="ru-RU" dirty="0"/>
              <a:t>Место </a:t>
            </a:r>
            <a:r>
              <a:rPr lang="ru-RU" dirty="0" smtClean="0"/>
              <a:t>Тверской области в </a:t>
            </a:r>
            <a:r>
              <a:rPr lang="ru-RU" dirty="0"/>
              <a:t>ЦФО по количеству поданных заявок на полезные модели</a:t>
            </a:r>
          </a:p>
        </c:rich>
      </c:tx>
      <c:layout>
        <c:manualLayout>
          <c:xMode val="edge"/>
          <c:yMode val="edge"/>
          <c:x val="0.13256938368815016"/>
          <c:y val="0"/>
        </c:manualLayout>
      </c:layout>
    </c:title>
    <c:plotArea>
      <c:layout/>
      <c:bubbleChart>
        <c:ser>
          <c:idx val="0"/>
          <c:order val="0"/>
          <c:tx>
            <c:strRef>
              <c:f>Лист1!$C$1</c:f>
              <c:strCache>
                <c:ptCount val="1"/>
                <c:pt idx="0">
                  <c:v>Место в ЦФО по количеству поданных заявок на полезные модели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CatName val="1"/>
          </c:dLbls>
          <c:xVal>
            <c:numRef>
              <c:f>Лист1!$B$7:$B$11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6</c:v>
                </c:pt>
              </c:numCache>
            </c:numRef>
          </c:xVal>
          <c:yVal>
            <c:numRef>
              <c:f>Лист1!$A$7:$A$11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yVal>
          <c:bubbleSize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14</c:v>
                </c:pt>
              </c:numCache>
            </c:numRef>
          </c:bubbleSize>
          <c:bubble3D val="1"/>
        </c:ser>
        <c:dLbls/>
        <c:bubbleScale val="50"/>
        <c:axId val="100969856"/>
        <c:axId val="100980224"/>
      </c:bubbleChart>
      <c:valAx>
        <c:axId val="100969856"/>
        <c:scaling>
          <c:orientation val="minMax"/>
        </c:scaling>
        <c:axPos val="b"/>
        <c:numFmt formatCode="General" sourceLinked="1"/>
        <c:tickLblPos val="nextTo"/>
        <c:crossAx val="100980224"/>
        <c:crosses val="autoZero"/>
        <c:crossBetween val="midCat"/>
      </c:valAx>
      <c:valAx>
        <c:axId val="100980224"/>
        <c:scaling>
          <c:orientation val="minMax"/>
          <c:max val="2012"/>
          <c:min val="2006"/>
        </c:scaling>
        <c:axPos val="l"/>
        <c:majorGridlines/>
        <c:numFmt formatCode="General" sourceLinked="1"/>
        <c:tickLblPos val="nextTo"/>
        <c:crossAx val="100969856"/>
        <c:crosses val="autoZero"/>
        <c:crossBetween val="midCat"/>
        <c:majorUnit val="1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Распределение выданных патентов </a:t>
            </a:r>
            <a:r>
              <a:rPr lang="ru-RU" dirty="0" smtClean="0"/>
              <a:t>на изобретения по </a:t>
            </a:r>
            <a:r>
              <a:rPr lang="ru-RU" dirty="0"/>
              <a:t>отраслям промышленности за 2007-2013 года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6265432098765447E-2"/>
          <c:y val="0.12202092762930464"/>
          <c:w val="0.96373456790123457"/>
          <c:h val="0.567586954132079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выданных патентов по отраслям промышленности за 2007-2013 года</c:v>
                </c:pt>
              </c:strCache>
            </c:strRef>
          </c:tx>
          <c:explosion val="25"/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FF0066"/>
              </a:solidFill>
            </c:spPr>
          </c:dPt>
          <c:dPt>
            <c:idx val="8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электроэнергетика</c:v>
                </c:pt>
                <c:pt idx="1">
                  <c:v>топливная промышленность</c:v>
                </c:pt>
                <c:pt idx="2">
                  <c:v>черная и цветная металлургия</c:v>
                </c:pt>
                <c:pt idx="3">
                  <c:v>химическая и нефтехимическая промышленность</c:v>
                </c:pt>
                <c:pt idx="4">
                  <c:v>машиностроение и металлообработка</c:v>
                </c:pt>
                <c:pt idx="5">
                  <c:v>радиотехника и радиолокация</c:v>
                </c:pt>
                <c:pt idx="6">
                  <c:v>промышленность строительных материалов</c:v>
                </c:pt>
                <c:pt idx="7">
                  <c:v>пищевая промышленность</c:v>
                </c:pt>
                <c:pt idx="8">
                  <c:v>микробиологическая промышленность</c:v>
                </c:pt>
                <c:pt idx="9">
                  <c:v>легкая промышленность</c:v>
                </c:pt>
                <c:pt idx="10">
                  <c:v>медицинская промышленность</c:v>
                </c:pt>
                <c:pt idx="11">
                  <c:v>сельское хозяйство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3.3499999999999992</c:v>
                </c:pt>
                <c:pt idx="1">
                  <c:v>2.569</c:v>
                </c:pt>
                <c:pt idx="2">
                  <c:v>8.2800000000000011</c:v>
                </c:pt>
                <c:pt idx="3">
                  <c:v>7.1099999999999985</c:v>
                </c:pt>
                <c:pt idx="4">
                  <c:v>29.59</c:v>
                </c:pt>
                <c:pt idx="5">
                  <c:v>3.94</c:v>
                </c:pt>
                <c:pt idx="6">
                  <c:v>9.67</c:v>
                </c:pt>
                <c:pt idx="7">
                  <c:v>1.9700000000000004</c:v>
                </c:pt>
                <c:pt idx="8">
                  <c:v>0.98</c:v>
                </c:pt>
                <c:pt idx="10">
                  <c:v>26.04</c:v>
                </c:pt>
                <c:pt idx="11">
                  <c:v>6.49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6.1095679012345708E-2"/>
          <c:y val="0.6585055608334669"/>
          <c:w val="0.85468512796845753"/>
          <c:h val="0.33761575295377211"/>
        </c:manualLayout>
      </c:layout>
      <c:txPr>
        <a:bodyPr/>
        <a:lstStyle/>
        <a:p>
          <a:pPr>
            <a:defRPr sz="1200" spc="0" baseline="0"/>
          </a:pPr>
          <a:endParaRPr lang="ru-RU"/>
        </a:p>
      </c:txPr>
    </c:legend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plotArea>
      <c:layout>
        <c:manualLayout>
          <c:layoutTarget val="inner"/>
          <c:xMode val="edge"/>
          <c:yMode val="edge"/>
          <c:x val="6.2581496792754016E-2"/>
          <c:y val="3.2297568788653142E-2"/>
          <c:w val="0.7535264112954313"/>
          <c:h val="0.5733899937044032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патенты на изобретения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ОАО "ТВЗ"</c:v>
                </c:pt>
                <c:pt idx="1">
                  <c:v>ГНУ ВНИИЛ Россельхозакадемии</c:v>
                </c:pt>
                <c:pt idx="2">
                  <c:v>ГНИУ ВНИИМЗ</c:v>
                </c:pt>
                <c:pt idx="3">
                  <c:v>ГНУ ВНИПТИМЛ Россельхозакадемии</c:v>
                </c:pt>
                <c:pt idx="4">
                  <c:v>ООО "Георесурс" ОАО "Газпром"12</c:v>
                </c:pt>
                <c:pt idx="5">
                  <c:v>ООО Научно-производ. центр "Экспресс"</c:v>
                </c:pt>
                <c:pt idx="6">
                  <c:v>ООО Научно-производ. фирма "Спецсистемы"</c:v>
                </c:pt>
                <c:pt idx="7">
                  <c:v>ФГУП "ВНИИСВ"</c:v>
                </c:pt>
                <c:pt idx="8">
                  <c:v>ФГУП "Центр. конструк. бюро транс.машиност"</c:v>
                </c:pt>
                <c:pt idx="9">
                  <c:v>ГНУ ВНИИМЛ Россельхозакадемии</c:v>
                </c:pt>
                <c:pt idx="10">
                  <c:v>ЗАО НО ТИВ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19</c:v>
                </c:pt>
                <c:pt idx="1">
                  <c:v>34</c:v>
                </c:pt>
                <c:pt idx="2">
                  <c:v>26</c:v>
                </c:pt>
                <c:pt idx="3">
                  <c:v>14</c:v>
                </c:pt>
                <c:pt idx="4">
                  <c:v>12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36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патенты на полезную модель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ОАО "ТВЗ"</c:v>
                </c:pt>
                <c:pt idx="1">
                  <c:v>ГНУ ВНИИЛ Россельхозакадемии</c:v>
                </c:pt>
                <c:pt idx="2">
                  <c:v>ГНИУ ВНИИМЗ</c:v>
                </c:pt>
                <c:pt idx="3">
                  <c:v>ГНУ ВНИПТИМЛ Россельхозакадемии</c:v>
                </c:pt>
                <c:pt idx="4">
                  <c:v>ООО "Георесурс" ОАО "Газпром"12</c:v>
                </c:pt>
                <c:pt idx="5">
                  <c:v>ООО Научно-производ. центр "Экспресс"</c:v>
                </c:pt>
                <c:pt idx="6">
                  <c:v>ООО Научно-производ. фирма "Спецсистемы"</c:v>
                </c:pt>
                <c:pt idx="7">
                  <c:v>ФГУП "ВНИИСВ"</c:v>
                </c:pt>
                <c:pt idx="8">
                  <c:v>ФГУП "Центр. конструк. бюро транс.машиност"</c:v>
                </c:pt>
                <c:pt idx="9">
                  <c:v>ГНУ ВНИИМЛ Россельхозакадемии</c:v>
                </c:pt>
                <c:pt idx="10">
                  <c:v>ЗАО НО ТИВ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39</c:v>
                </c:pt>
                <c:pt idx="1">
                  <c:v>0</c:v>
                </c:pt>
                <c:pt idx="2">
                  <c:v>7</c:v>
                </c:pt>
                <c:pt idx="3">
                  <c:v>21</c:v>
                </c:pt>
                <c:pt idx="4">
                  <c:v>4</c:v>
                </c:pt>
                <c:pt idx="5">
                  <c:v>39</c:v>
                </c:pt>
                <c:pt idx="6">
                  <c:v>4</c:v>
                </c:pt>
                <c:pt idx="7">
                  <c:v>2</c:v>
                </c:pt>
                <c:pt idx="8">
                  <c:v>20</c:v>
                </c:pt>
              </c:numCache>
            </c:numRef>
          </c:val>
        </c:ser>
        <c:dLbls/>
        <c:axId val="101169024"/>
        <c:axId val="101170560"/>
      </c:barChart>
      <c:catAx>
        <c:axId val="10116902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01170560"/>
        <c:crosses val="autoZero"/>
        <c:auto val="1"/>
        <c:lblAlgn val="ctr"/>
        <c:lblOffset val="100"/>
      </c:catAx>
      <c:valAx>
        <c:axId val="101170560"/>
        <c:scaling>
          <c:orientation val="minMax"/>
        </c:scaling>
        <c:axPos val="l"/>
        <c:majorGridlines/>
        <c:numFmt formatCode="General" sourceLinked="1"/>
        <c:tickLblPos val="nextTo"/>
        <c:crossAx val="101169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381319229637262"/>
          <c:y val="0.20114431729807797"/>
          <c:w val="0.17618680770362743"/>
          <c:h val="0.3801892382327888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Количество, выданных патентов на изобретения за 2007-2013 года</c:v>
                </c:pt>
              </c:strCache>
            </c:strRef>
          </c:tx>
          <c:spPr>
            <a:solidFill>
              <a:srgbClr val="7030A0"/>
            </a:solidFill>
          </c:spPr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ТГМА</c:v>
                </c:pt>
                <c:pt idx="1">
                  <c:v>ТвГУ</c:v>
                </c:pt>
                <c:pt idx="2">
                  <c:v>ТГТУ</c:v>
                </c:pt>
                <c:pt idx="3">
                  <c:v>ТГСХА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</c:v>
                </c:pt>
                <c:pt idx="1">
                  <c:v>19</c:v>
                </c:pt>
                <c:pt idx="2">
                  <c:v>104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Количество, выданных патентов на полезную модель за 2007-2013 </c:v>
                </c:pt>
              </c:strCache>
            </c:strRef>
          </c:tx>
          <c:spPr>
            <a:solidFill>
              <a:srgbClr val="FF0066"/>
            </a:solidFill>
          </c:spPr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ТГМА</c:v>
                </c:pt>
                <c:pt idx="1">
                  <c:v>ТвГУ</c:v>
                </c:pt>
                <c:pt idx="2">
                  <c:v>ТГТУ</c:v>
                </c:pt>
                <c:pt idx="3">
                  <c:v>ТГСХА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2</c:v>
                </c:pt>
                <c:pt idx="2">
                  <c:v>69</c:v>
                </c:pt>
                <c:pt idx="3">
                  <c:v>18</c:v>
                </c:pt>
              </c:numCache>
            </c:numRef>
          </c:val>
        </c:ser>
        <c:dLbls/>
        <c:axId val="101192448"/>
        <c:axId val="101193984"/>
      </c:barChart>
      <c:catAx>
        <c:axId val="101192448"/>
        <c:scaling>
          <c:orientation val="minMax"/>
        </c:scaling>
        <c:axPos val="b"/>
        <c:tickLblPos val="nextTo"/>
        <c:crossAx val="101193984"/>
        <c:crosses val="autoZero"/>
        <c:auto val="1"/>
        <c:lblAlgn val="ctr"/>
        <c:lblOffset val="100"/>
      </c:catAx>
      <c:valAx>
        <c:axId val="101193984"/>
        <c:scaling>
          <c:orientation val="minMax"/>
        </c:scaling>
        <c:axPos val="l"/>
        <c:majorGridlines/>
        <c:numFmt formatCode="General" sourceLinked="1"/>
        <c:tickLblPos val="nextTo"/>
        <c:crossAx val="1011924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Лист1!$B$40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Лист1!$A$41:$A$43</c:f>
              <c:strCache>
                <c:ptCount val="3"/>
                <c:pt idx="0">
                  <c:v>изобретения</c:v>
                </c:pt>
                <c:pt idx="1">
                  <c:v>полезные модели</c:v>
                </c:pt>
                <c:pt idx="2">
                  <c:v>промышленные образцы</c:v>
                </c:pt>
              </c:strCache>
            </c:strRef>
          </c:cat>
          <c:val>
            <c:numRef>
              <c:f>Лист1!$B$41:$B$43</c:f>
              <c:numCache>
                <c:formatCode>General</c:formatCode>
                <c:ptCount val="3"/>
                <c:pt idx="0">
                  <c:v>162</c:v>
                </c:pt>
                <c:pt idx="1">
                  <c:v>58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Лист1!$C$40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3148148148148112E-2"/>
                  <c:y val="-5.61206532178897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Лист1!$A$41:$A$43</c:f>
              <c:strCache>
                <c:ptCount val="3"/>
                <c:pt idx="0">
                  <c:v>изобретения</c:v>
                </c:pt>
                <c:pt idx="1">
                  <c:v>полезные модели</c:v>
                </c:pt>
                <c:pt idx="2">
                  <c:v>промышленные образцы</c:v>
                </c:pt>
              </c:strCache>
            </c:strRef>
          </c:cat>
          <c:val>
            <c:numRef>
              <c:f>Лист1!$C$41:$C$43</c:f>
              <c:numCache>
                <c:formatCode>General</c:formatCode>
                <c:ptCount val="3"/>
                <c:pt idx="0">
                  <c:v>146</c:v>
                </c:pt>
                <c:pt idx="1">
                  <c:v>59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Лист1!$D$40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2.1604938271604958E-2"/>
                  <c:y val="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Лист1!$A$41:$A$43</c:f>
              <c:strCache>
                <c:ptCount val="3"/>
                <c:pt idx="0">
                  <c:v>изобретения</c:v>
                </c:pt>
                <c:pt idx="1">
                  <c:v>полезные модели</c:v>
                </c:pt>
                <c:pt idx="2">
                  <c:v>промышленные образцы</c:v>
                </c:pt>
              </c:strCache>
            </c:strRef>
          </c:cat>
          <c:val>
            <c:numRef>
              <c:f>Лист1!$D$41:$D$43</c:f>
              <c:numCache>
                <c:formatCode>General</c:formatCode>
                <c:ptCount val="3"/>
                <c:pt idx="0">
                  <c:v>137</c:v>
                </c:pt>
                <c:pt idx="1">
                  <c:v>56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Лист1!$E$40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851851851851852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0061728395061731E-2"/>
                  <c:y val="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Лист1!$A$41:$A$43</c:f>
              <c:strCache>
                <c:ptCount val="3"/>
                <c:pt idx="0">
                  <c:v>изобретения</c:v>
                </c:pt>
                <c:pt idx="1">
                  <c:v>полезные модели</c:v>
                </c:pt>
                <c:pt idx="2">
                  <c:v>промышленные образцы</c:v>
                </c:pt>
              </c:strCache>
            </c:strRef>
          </c:cat>
          <c:val>
            <c:numRef>
              <c:f>Лист1!$E$41:$E$43</c:f>
              <c:numCache>
                <c:formatCode>General</c:formatCode>
                <c:ptCount val="3"/>
                <c:pt idx="0">
                  <c:v>102</c:v>
                </c:pt>
                <c:pt idx="1">
                  <c:v>69</c:v>
                </c:pt>
                <c:pt idx="2">
                  <c:v>1</c:v>
                </c:pt>
              </c:numCache>
            </c:numRef>
          </c:val>
        </c:ser>
        <c:dLbls/>
        <c:shape val="cylinder"/>
        <c:axId val="101079296"/>
        <c:axId val="101093376"/>
        <c:axId val="0"/>
      </c:bar3DChart>
      <c:catAx>
        <c:axId val="101079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1093376"/>
        <c:crosses val="autoZero"/>
        <c:auto val="1"/>
        <c:lblAlgn val="ctr"/>
        <c:lblOffset val="100"/>
      </c:catAx>
      <c:valAx>
        <c:axId val="101093376"/>
        <c:scaling>
          <c:orientation val="minMax"/>
        </c:scaling>
        <c:axPos val="l"/>
        <c:majorGridlines/>
        <c:numFmt formatCode="General" sourceLinked="1"/>
        <c:tickLblPos val="nextTo"/>
        <c:crossAx val="101079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143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7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59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926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580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767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01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75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684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35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002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758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462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527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6048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986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11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17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051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6765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6629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13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4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70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Статистическое исследование патентной активности в Тверской области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sz="2400" b="1" dirty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Автор работы: </a:t>
            </a:r>
          </a:p>
          <a:p>
            <a:pPr algn="l"/>
            <a:r>
              <a:rPr lang="ru-RU" sz="2400" b="1" dirty="0" smtClean="0">
                <a:solidFill>
                  <a:schemeClr val="tx2"/>
                </a:solidFill>
              </a:rPr>
              <a:t>Иванова Ирина студентка  экономического факультета 5 курса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9888648"/>
              </p:ext>
            </p:extLst>
          </p:nvPr>
        </p:nvGraphicFramePr>
        <p:xfrm>
          <a:off x="457200" y="404664"/>
          <a:ext cx="8229600" cy="590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961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700" dirty="0" smtClean="0"/>
              <a:t>Количество полученных патентов предприятиями за 2007-2012 года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48472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920654550"/>
              </p:ext>
            </p:extLst>
          </p:nvPr>
        </p:nvGraphicFramePr>
        <p:xfrm>
          <a:off x="467544" y="1988840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353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961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/>
              <a:t>Количество выданных патентов по ВУЗам Тверской области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4205355885"/>
              </p:ext>
            </p:extLst>
          </p:nvPr>
        </p:nvGraphicFramePr>
        <p:xfrm>
          <a:off x="467544" y="1988840"/>
          <a:ext cx="81369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Количество используемых объектов интеллектуальной собственности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12399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195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Проблемы развития патентного рынка в Тверской области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193836"/>
            <a:ext cx="2232248" cy="12351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Ограниченное количество доступной информации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2193836"/>
            <a:ext cx="2304256" cy="12351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И</a:t>
            </a:r>
            <a:r>
              <a:rPr lang="ru-RU" sz="1600" dirty="0" smtClean="0">
                <a:solidFill>
                  <a:schemeClr val="tx1"/>
                </a:solidFill>
              </a:rPr>
              <a:t>сследования, требующее большие затраты времени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3645023"/>
            <a:ext cx="2232248" cy="11555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Наличие административных барьеров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3648453"/>
            <a:ext cx="2304256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Невысокие масштабы финансирования исследований и разработок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5085184"/>
            <a:ext cx="2232248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Высокие затраты на получение и защиту патентных прав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5085184"/>
            <a:ext cx="2304256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Долгая процедура проведения экспертизы и получения патента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5121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/>
              <a:t>Проблемы развития патентного рынка в Тверской области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6465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2492896"/>
            <a:ext cx="2736304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Неопределенность экономической выгоды от получения или продажи патентов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2492896"/>
            <a:ext cx="2664296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Проблема коммерциализации патентов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4581128"/>
            <a:ext cx="2736304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Недостаточно развита фирменная наука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4581128"/>
            <a:ext cx="2664296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Патентные войны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5121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Для преодоления существующих проблем необходимо решить следующие задачи: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6465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формирование </a:t>
            </a:r>
            <a:r>
              <a:rPr lang="ru-RU" dirty="0"/>
              <a:t>благоприятной организационной и правовой </a:t>
            </a:r>
            <a:r>
              <a:rPr lang="ru-RU" dirty="0" smtClean="0"/>
              <a:t>среды;</a:t>
            </a:r>
            <a:endParaRPr lang="ru-RU" dirty="0"/>
          </a:p>
          <a:p>
            <a:pPr lvl="0"/>
            <a:r>
              <a:rPr lang="ru-RU" dirty="0"/>
              <a:t>снижение уровня транзакционных издержек малых инновационных </a:t>
            </a:r>
            <a:r>
              <a:rPr lang="ru-RU" dirty="0" smtClean="0"/>
              <a:t>компаний;</a:t>
            </a:r>
            <a:endParaRPr lang="ru-RU" dirty="0"/>
          </a:p>
          <a:p>
            <a:pPr lvl="0"/>
            <a:r>
              <a:rPr lang="ru-RU" dirty="0"/>
              <a:t>консолидация существующих технологических </a:t>
            </a:r>
            <a:r>
              <a:rPr lang="ru-RU" dirty="0" smtClean="0"/>
              <a:t>компаний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развитие </a:t>
            </a:r>
            <a:r>
              <a:rPr lang="ru-RU" dirty="0" err="1"/>
              <a:t>интрапренерских</a:t>
            </a:r>
            <a:r>
              <a:rPr lang="ru-RU" dirty="0"/>
              <a:t> </a:t>
            </a:r>
            <a:r>
              <a:rPr lang="ru-RU" dirty="0" smtClean="0"/>
              <a:t>отношений;</a:t>
            </a:r>
          </a:p>
          <a:p>
            <a:pPr lvl="0"/>
            <a:r>
              <a:rPr lang="ru-RU" dirty="0" smtClean="0"/>
              <a:t>поддержка и развитие национальной системы центров трансфера технологий;</a:t>
            </a:r>
          </a:p>
          <a:p>
            <a:pPr lvl="0"/>
            <a:r>
              <a:rPr lang="ru-RU" dirty="0" smtClean="0"/>
              <a:t>поддержка </a:t>
            </a:r>
            <a:r>
              <a:rPr lang="ru-RU" dirty="0"/>
              <a:t>фондов альтернативных инвестиций;</a:t>
            </a:r>
          </a:p>
          <a:p>
            <a:pPr lvl="0"/>
            <a:r>
              <a:rPr lang="ru-RU" dirty="0"/>
              <a:t>поддержка и развитие новых организационных форм финансирования инновационной деятельности и технологического </a:t>
            </a:r>
            <a:r>
              <a:rPr lang="ru-RU" dirty="0" smtClean="0"/>
              <a:t>развития;</a:t>
            </a:r>
          </a:p>
          <a:p>
            <a:pPr lvl="0"/>
            <a:r>
              <a:rPr lang="ru-RU" dirty="0" smtClean="0"/>
              <a:t>законодательная </a:t>
            </a:r>
            <a:r>
              <a:rPr lang="ru-RU" dirty="0"/>
              <a:t>поддержка перспективных проектов;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12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5121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6465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r>
              <a:rPr lang="ru-RU" sz="6000" dirty="0" smtClean="0"/>
              <a:t>Спасибо за внимание</a:t>
            </a:r>
            <a:endParaRPr lang="ru-RU" sz="6000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4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3818"/>
            <a:ext cx="6995120" cy="43691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7"/>
            <a:ext cx="8229600" cy="496855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Рынок патентов и рынок лицензионных соглашений являются уникальными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источниками для развития инновационного    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предпринимательства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lawinrussia.ru/sites/default/files/images/3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16395"/>
            <a:ext cx="4464496" cy="268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3818"/>
            <a:ext cx="6995120" cy="10129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настоящее время Тверскими ВУЗами решаются задачи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по подготовке кадров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созданию новых технологий </a:t>
            </a: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разработки инновационных проектов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>
            <a:off x="657010" y="2348880"/>
            <a:ext cx="2304256" cy="667648"/>
          </a:xfrm>
          <a:prstGeom prst="halfFram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>
            <a:off x="1659214" y="3483032"/>
            <a:ext cx="2304256" cy="792088"/>
          </a:xfrm>
          <a:prstGeom prst="halfFram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>
            <a:off x="2850988" y="4581128"/>
            <a:ext cx="2304256" cy="792088"/>
          </a:xfrm>
          <a:prstGeom prst="halfFram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8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0129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700" dirty="0" smtClean="0">
                <a:latin typeface="Times New Roman"/>
                <a:ea typeface="Calibri"/>
                <a:cs typeface="Times New Roman"/>
              </a:rPr>
            </a:b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Преимущества патентной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статистики: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Патенты, как правило, напрямую связаны с инновациями,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Данные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 патентах охватывают значительный диапазон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технологий,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Содержание каждого патента структурировано по нескольким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признакам</a:t>
            </a:r>
            <a:endParaRPr lang="ru-RU" sz="24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1569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едостатки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патентной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патентную активность оказывают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воздействие региональная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отраслевая специфика страны происхождения;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Различия в патентном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регулировании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позволяют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напрямую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сравнивать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патентную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активность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разных странах;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Изменения в патентном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законодательстве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затрудняют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оценку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тенденций развития явлений</a:t>
            </a:r>
            <a:r>
              <a:rPr lang="ru-RU" dirty="0"/>
              <a:t>.</a:t>
            </a:r>
          </a:p>
        </p:txBody>
      </p:sp>
      <p:pic>
        <p:nvPicPr>
          <p:cNvPr id="3074" name="Picture 2" descr="http://www.rg.ru/img/content/66/27/63/p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64904"/>
            <a:ext cx="312904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/>
              <a:t>Количество поданных заявок </a:t>
            </a:r>
            <a:r>
              <a:rPr lang="ru-RU" sz="2800" dirty="0" smtClean="0"/>
              <a:t>на получение патента по </a:t>
            </a:r>
            <a:r>
              <a:rPr lang="ru-RU" sz="2800" dirty="0"/>
              <a:t>Тверской области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2627527"/>
              </p:ext>
            </p:extLst>
          </p:nvPr>
        </p:nvGraphicFramePr>
        <p:xfrm>
          <a:off x="457200" y="1844675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2078068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5217884"/>
              </p:ext>
            </p:extLst>
          </p:nvPr>
        </p:nvGraphicFramePr>
        <p:xfrm>
          <a:off x="323528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113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6480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Наиболее важным результатом патентной активности является количество выданных патентов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3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322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1_Тема Office</vt:lpstr>
      <vt:lpstr>2_Тема Office</vt:lpstr>
      <vt:lpstr>Статистическое исследование патентной активности в Тверской области</vt:lpstr>
      <vt:lpstr>Слайд 2</vt:lpstr>
      <vt:lpstr> В настоящее время Тверскими ВУЗами решаются задачи  </vt:lpstr>
      <vt:lpstr> Преимущества патентной статистики: </vt:lpstr>
      <vt:lpstr>Недостатки патентной информации:</vt:lpstr>
      <vt:lpstr>Количество поданных заявок на получение патента по Тверской области</vt:lpstr>
      <vt:lpstr>Слайд 7</vt:lpstr>
      <vt:lpstr>Слайд 8</vt:lpstr>
      <vt:lpstr>  </vt:lpstr>
      <vt:lpstr>Слайд 10</vt:lpstr>
      <vt:lpstr>Количество полученных патентов предприятиями за 2007-2012 года</vt:lpstr>
      <vt:lpstr>Количество выданных патентов по ВУЗам Тверской области</vt:lpstr>
      <vt:lpstr>Количество используемых объектов интеллектуальной собственности</vt:lpstr>
      <vt:lpstr>Проблемы развития патентного рынка в Тверской области</vt:lpstr>
      <vt:lpstr>Проблемы развития патентного рынка в Тверской области</vt:lpstr>
      <vt:lpstr>Для преодоления существующих проблем необходимо решить следующие задачи: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61</cp:revision>
  <dcterms:created xsi:type="dcterms:W3CDTF">2013-04-05T09:17:17Z</dcterms:created>
  <dcterms:modified xsi:type="dcterms:W3CDTF">2013-12-19T07:58:36Z</dcterms:modified>
</cp:coreProperties>
</file>