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4" r:id="rId2"/>
    <p:sldId id="265" r:id="rId3"/>
    <p:sldId id="277" r:id="rId4"/>
    <p:sldId id="258" r:id="rId5"/>
    <p:sldId id="256" r:id="rId6"/>
    <p:sldId id="257" r:id="rId7"/>
    <p:sldId id="259" r:id="rId8"/>
    <p:sldId id="261" r:id="rId9"/>
    <p:sldId id="268" r:id="rId10"/>
    <p:sldId id="278" r:id="rId11"/>
    <p:sldId id="269" r:id="rId12"/>
    <p:sldId id="274" r:id="rId13"/>
    <p:sldId id="271" r:id="rId14"/>
    <p:sldId id="267" r:id="rId15"/>
    <p:sldId id="270" r:id="rId16"/>
    <p:sldId id="272" r:id="rId17"/>
    <p:sldId id="276" r:id="rId18"/>
    <p:sldId id="281" r:id="rId19"/>
    <p:sldId id="280" r:id="rId20"/>
    <p:sldId id="273" r:id="rId21"/>
    <p:sldId id="275" r:id="rId22"/>
    <p:sldId id="27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87" autoAdjust="0"/>
    <p:restoredTop sz="94660"/>
  </p:normalViewPr>
  <p:slideViewPr>
    <p:cSldViewPr>
      <p:cViewPr varScale="1">
        <p:scale>
          <a:sx n="104" d="100"/>
          <a:sy n="104" d="100"/>
        </p:scale>
        <p:origin x="-1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4D17C-8D03-485F-88FD-68B324A7D994}" type="datetimeFigureOut">
              <a:rPr lang="ru-RU" smtClean="0"/>
              <a:pPr/>
              <a:t>03.12.2012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DFFB8-B688-40EC-AD8B-138356E8D5C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A6EFBC8-7874-470D-B180-B96F2AFA3AE4}" type="slidenum">
              <a:rPr lang="ru-RU" smtClean="0"/>
              <a:pPr/>
              <a:t>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A6EFBC8-7874-470D-B180-B96F2AFA3AE4}" type="slidenum">
              <a:rPr lang="ru-RU" smtClean="0"/>
              <a:pPr/>
              <a:t>13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B4C282A-E7FA-4945-BC29-C7F736C1DA49}" type="slidenum">
              <a:rPr lang="ru-RU"/>
              <a:pPr/>
              <a:t>15</a:t>
            </a:fld>
            <a:endParaRPr lang="ru-RU"/>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A6EFBC8-7874-470D-B180-B96F2AFA3AE4}"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7381EAC-3221-4002-ACD8-8AB37F420B83}" type="datetimeFigureOut">
              <a:rPr lang="ru-RU" smtClean="0"/>
              <a:pPr/>
              <a:t>03.12.2012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782440-4A6D-44FD-8AFE-BAE271D2B03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381EAC-3221-4002-ACD8-8AB37F420B83}" type="datetimeFigureOut">
              <a:rPr lang="ru-RU" smtClean="0"/>
              <a:pPr/>
              <a:t>03.12.2012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782440-4A6D-44FD-8AFE-BAE271D2B03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381EAC-3221-4002-ACD8-8AB37F420B83}" type="datetimeFigureOut">
              <a:rPr lang="ru-RU" smtClean="0"/>
              <a:pPr/>
              <a:t>03.12.2012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782440-4A6D-44FD-8AFE-BAE271D2B034}"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3A54700-7AAA-4CD6-A843-060E2101DD8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381EAC-3221-4002-ACD8-8AB37F420B83}" type="datetimeFigureOut">
              <a:rPr lang="ru-RU" smtClean="0"/>
              <a:pPr/>
              <a:t>03.12.2012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782440-4A6D-44FD-8AFE-BAE271D2B03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7381EAC-3221-4002-ACD8-8AB37F420B83}" type="datetimeFigureOut">
              <a:rPr lang="ru-RU" smtClean="0"/>
              <a:pPr/>
              <a:t>03.12.2012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782440-4A6D-44FD-8AFE-BAE271D2B03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7381EAC-3221-4002-ACD8-8AB37F420B83}" type="datetimeFigureOut">
              <a:rPr lang="ru-RU" smtClean="0"/>
              <a:pPr/>
              <a:t>03.12.2012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782440-4A6D-44FD-8AFE-BAE271D2B03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7381EAC-3221-4002-ACD8-8AB37F420B83}" type="datetimeFigureOut">
              <a:rPr lang="ru-RU" smtClean="0"/>
              <a:pPr/>
              <a:t>03.12.2012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6782440-4A6D-44FD-8AFE-BAE271D2B03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7381EAC-3221-4002-ACD8-8AB37F420B83}" type="datetimeFigureOut">
              <a:rPr lang="ru-RU" smtClean="0"/>
              <a:pPr/>
              <a:t>03.12.2012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6782440-4A6D-44FD-8AFE-BAE271D2B03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7381EAC-3221-4002-ACD8-8AB37F420B83}" type="datetimeFigureOut">
              <a:rPr lang="ru-RU" smtClean="0"/>
              <a:pPr/>
              <a:t>03.12.2012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6782440-4A6D-44FD-8AFE-BAE271D2B03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7381EAC-3221-4002-ACD8-8AB37F420B83}" type="datetimeFigureOut">
              <a:rPr lang="ru-RU" smtClean="0"/>
              <a:pPr/>
              <a:t>03.12.2012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782440-4A6D-44FD-8AFE-BAE271D2B03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7381EAC-3221-4002-ACD8-8AB37F420B83}" type="datetimeFigureOut">
              <a:rPr lang="ru-RU" smtClean="0"/>
              <a:pPr/>
              <a:t>03.12.2012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782440-4A6D-44FD-8AFE-BAE271D2B03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81EAC-3221-4002-ACD8-8AB37F420B83}" type="datetimeFigureOut">
              <a:rPr lang="ru-RU" smtClean="0"/>
              <a:pPr/>
              <a:t>03.12.2012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82440-4A6D-44FD-8AFE-BAE271D2B03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1600" y="1700808"/>
            <a:ext cx="7427168" cy="3201219"/>
          </a:xfrm>
        </p:spPr>
        <p:txBody>
          <a:bodyPr>
            <a:noAutofit/>
          </a:bodyPr>
          <a:lstStyle/>
          <a:p>
            <a:pPr algn="ctr">
              <a:buNone/>
            </a:pPr>
            <a:r>
              <a:rPr lang="ru-RU" sz="5400" dirty="0" smtClean="0">
                <a:solidFill>
                  <a:schemeClr val="tx2"/>
                </a:solidFill>
                <a:latin typeface="Bookman Old Style" pitchFamily="18" charset="0"/>
              </a:rPr>
              <a:t>Профессиональные библиотечные коммуникации и </a:t>
            </a:r>
            <a:r>
              <a:rPr lang="ru-RU" sz="5400" dirty="0" err="1" smtClean="0">
                <a:solidFill>
                  <a:schemeClr val="tx2"/>
                </a:solidFill>
                <a:latin typeface="Bookman Old Style" pitchFamily="18" charset="0"/>
              </a:rPr>
              <a:t>сторителлинг</a:t>
            </a:r>
            <a:endParaRPr lang="ru-RU" sz="5400" dirty="0">
              <a:solidFill>
                <a:schemeClr val="tx2"/>
              </a:solidFill>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2"/>
                </a:solidFill>
                <a:latin typeface="Bookman Old Style" pitchFamily="18" charset="0"/>
              </a:rPr>
              <a:t>Комментарии:</a:t>
            </a:r>
            <a:endParaRPr lang="ru-RU" dirty="0">
              <a:solidFill>
                <a:schemeClr val="tx2"/>
              </a:solidFill>
              <a:latin typeface="Bookman Old Style" pitchFamily="18" charset="0"/>
            </a:endParaRPr>
          </a:p>
        </p:txBody>
      </p:sp>
      <p:sp>
        <p:nvSpPr>
          <p:cNvPr id="3" name="Содержимое 2"/>
          <p:cNvSpPr>
            <a:spLocks noGrp="1"/>
          </p:cNvSpPr>
          <p:nvPr>
            <p:ph idx="1"/>
          </p:nvPr>
        </p:nvSpPr>
        <p:spPr/>
        <p:txBody>
          <a:bodyPr>
            <a:normAutofit fontScale="70000" lnSpcReduction="20000"/>
          </a:bodyPr>
          <a:lstStyle/>
          <a:p>
            <a:pPr>
              <a:buNone/>
            </a:pPr>
            <a:endParaRPr lang="ru-RU" dirty="0" smtClean="0"/>
          </a:p>
          <a:p>
            <a:pPr>
              <a:buNone/>
            </a:pPr>
            <a:r>
              <a:rPr lang="ru-RU" dirty="0" err="1" smtClean="0">
                <a:solidFill>
                  <a:schemeClr val="tx2"/>
                </a:solidFill>
                <a:latin typeface="Bookman Old Style" pitchFamily="18" charset="0"/>
              </a:rPr>
              <a:t>Aelita</a:t>
            </a:r>
            <a:r>
              <a:rPr lang="ru-RU" dirty="0" smtClean="0">
                <a:solidFill>
                  <a:schemeClr val="tx2"/>
                </a:solidFill>
                <a:latin typeface="Bookman Old Style" pitchFamily="18" charset="0"/>
              </a:rPr>
              <a:t> </a:t>
            </a:r>
            <a:r>
              <a:rPr lang="ru-RU" dirty="0" err="1" smtClean="0">
                <a:solidFill>
                  <a:schemeClr val="tx2"/>
                </a:solidFill>
                <a:latin typeface="Bookman Old Style" pitchFamily="18" charset="0"/>
              </a:rPr>
              <a:t>Ramane</a:t>
            </a:r>
            <a:r>
              <a:rPr lang="ru-RU" dirty="0" smtClean="0">
                <a:solidFill>
                  <a:schemeClr val="tx2"/>
                </a:solidFill>
                <a:latin typeface="Bookman Old Style" pitchFamily="18" charset="0"/>
              </a:rPr>
              <a:t> (Латвия) суббота, июля 14, 2012</a:t>
            </a:r>
          </a:p>
          <a:p>
            <a:pPr>
              <a:buNone/>
            </a:pPr>
            <a:endParaRPr lang="ru-RU" dirty="0" smtClean="0">
              <a:solidFill>
                <a:schemeClr val="tx2"/>
              </a:solidFill>
              <a:latin typeface="Bookman Old Style" pitchFamily="18" charset="0"/>
            </a:endParaRPr>
          </a:p>
          <a:p>
            <a:pPr>
              <a:buNone/>
            </a:pPr>
            <a:r>
              <a:rPr lang="ru-RU" dirty="0" err="1" smtClean="0">
                <a:solidFill>
                  <a:schemeClr val="tx2"/>
                </a:solidFill>
                <a:latin typeface="Bookman Old Style" pitchFamily="18" charset="0"/>
              </a:rPr>
              <a:t>Молодцы,что</a:t>
            </a:r>
            <a:r>
              <a:rPr lang="ru-RU" dirty="0" smtClean="0">
                <a:solidFill>
                  <a:schemeClr val="tx2"/>
                </a:solidFill>
                <a:latin typeface="Bookman Old Style" pitchFamily="18" charset="0"/>
              </a:rPr>
              <a:t> обратили внимание на это!!</a:t>
            </a:r>
          </a:p>
          <a:p>
            <a:pPr>
              <a:buNone/>
            </a:pPr>
            <a:r>
              <a:rPr lang="ru-RU" dirty="0" smtClean="0">
                <a:solidFill>
                  <a:schemeClr val="tx2"/>
                </a:solidFill>
                <a:latin typeface="Bookman Old Style" pitchFamily="18" charset="0"/>
              </a:rPr>
              <a:t>В Латвии есть сеть библиотек(18 библиотек)http://www.stastubibliotekas.com/bibliotjeki-istorij-ru-/,которые занимаются "</a:t>
            </a:r>
            <a:r>
              <a:rPr lang="ru-RU" dirty="0" err="1" smtClean="0">
                <a:solidFill>
                  <a:schemeClr val="tx2"/>
                </a:solidFill>
                <a:latin typeface="Bookman Old Style" pitchFamily="18" charset="0"/>
              </a:rPr>
              <a:t>Сторителлинг</a:t>
            </a:r>
            <a:r>
              <a:rPr lang="ru-RU" dirty="0" smtClean="0">
                <a:solidFill>
                  <a:schemeClr val="tx2"/>
                </a:solidFill>
                <a:latin typeface="Bookman Old Style" pitchFamily="18" charset="0"/>
              </a:rPr>
              <a:t>". Я http://www.pilsrundalesbiblioteka.blogspot.com/тоже учусь и в сентябре у меня в </a:t>
            </a:r>
            <a:r>
              <a:rPr lang="ru-RU" dirty="0" err="1" smtClean="0">
                <a:solidFill>
                  <a:schemeClr val="tx2"/>
                </a:solidFill>
                <a:latin typeface="Bookman Old Style" pitchFamily="18" charset="0"/>
              </a:rPr>
              <a:t>Пилсрундале</a:t>
            </a:r>
            <a:r>
              <a:rPr lang="ru-RU" dirty="0" smtClean="0">
                <a:solidFill>
                  <a:schemeClr val="tx2"/>
                </a:solidFill>
                <a:latin typeface="Bookman Old Style" pitchFamily="18" charset="0"/>
              </a:rPr>
              <a:t>(</a:t>
            </a:r>
            <a:r>
              <a:rPr lang="ru-RU" dirty="0" err="1" smtClean="0">
                <a:solidFill>
                  <a:schemeClr val="tx2"/>
                </a:solidFill>
                <a:latin typeface="Bookman Old Style" pitchFamily="18" charset="0"/>
              </a:rPr>
              <a:t>там,где</a:t>
            </a:r>
            <a:r>
              <a:rPr lang="ru-RU" dirty="0" smtClean="0">
                <a:solidFill>
                  <a:schemeClr val="tx2"/>
                </a:solidFill>
                <a:latin typeface="Bookman Old Style" pitchFamily="18" charset="0"/>
              </a:rPr>
              <a:t> </a:t>
            </a:r>
            <a:r>
              <a:rPr lang="ru-RU" dirty="0" err="1" smtClean="0">
                <a:solidFill>
                  <a:schemeClr val="tx2"/>
                </a:solidFill>
                <a:latin typeface="Bookman Old Style" pitchFamily="18" charset="0"/>
              </a:rPr>
              <a:t>Рундальский</a:t>
            </a:r>
            <a:r>
              <a:rPr lang="ru-RU" dirty="0" smtClean="0">
                <a:solidFill>
                  <a:schemeClr val="tx2"/>
                </a:solidFill>
                <a:latin typeface="Bookman Old Style" pitchFamily="18" charset="0"/>
              </a:rPr>
              <a:t> замок http://www.rundale.net/index.php?l=3)будет Осенняя школа и первый </a:t>
            </a:r>
            <a:r>
              <a:rPr lang="ru-RU" dirty="0" err="1" smtClean="0">
                <a:solidFill>
                  <a:schemeClr val="tx2"/>
                </a:solidFill>
                <a:latin typeface="Bookman Old Style" pitchFamily="18" charset="0"/>
              </a:rPr>
              <a:t>Земгальский</a:t>
            </a:r>
            <a:r>
              <a:rPr lang="ru-RU" dirty="0" smtClean="0">
                <a:solidFill>
                  <a:schemeClr val="tx2"/>
                </a:solidFill>
                <a:latin typeface="Bookman Old Style" pitchFamily="18" charset="0"/>
              </a:rPr>
              <a:t> фестиваль рассказов</a:t>
            </a:r>
            <a:r>
              <a:rPr lang="ru-RU" dirty="0" smtClean="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2"/>
                </a:solidFill>
                <a:latin typeface="Bookman Old Style" pitchFamily="18" charset="0"/>
              </a:rPr>
              <a:t>Внешняя: после «галактики </a:t>
            </a:r>
            <a:r>
              <a:rPr lang="ru-RU" dirty="0" err="1" smtClean="0">
                <a:solidFill>
                  <a:schemeClr val="tx2"/>
                </a:solidFill>
                <a:latin typeface="Bookman Old Style" pitchFamily="18" charset="0"/>
              </a:rPr>
              <a:t>Гутенберга</a:t>
            </a:r>
            <a:r>
              <a:rPr lang="ru-RU" dirty="0" smtClean="0">
                <a:solidFill>
                  <a:schemeClr val="tx2"/>
                </a:solidFill>
                <a:latin typeface="Bookman Old Style" pitchFamily="18" charset="0"/>
              </a:rPr>
              <a:t>»?</a:t>
            </a:r>
            <a:endParaRPr lang="ru-RU" dirty="0">
              <a:solidFill>
                <a:schemeClr val="tx2"/>
              </a:solidFill>
              <a:latin typeface="Bookman Old Style" pitchFamily="18" charset="0"/>
            </a:endParaRPr>
          </a:p>
        </p:txBody>
      </p:sp>
      <p:sp>
        <p:nvSpPr>
          <p:cNvPr id="3" name="Содержимое 2"/>
          <p:cNvSpPr>
            <a:spLocks noGrp="1"/>
          </p:cNvSpPr>
          <p:nvPr>
            <p:ph idx="1"/>
          </p:nvPr>
        </p:nvSpPr>
        <p:spPr/>
        <p:txBody>
          <a:bodyPr/>
          <a:lstStyle/>
          <a:p>
            <a:pPr algn="ctr">
              <a:buNone/>
            </a:pPr>
            <a:r>
              <a:rPr lang="ru-RU" dirty="0" smtClean="0">
                <a:solidFill>
                  <a:schemeClr val="tx2"/>
                </a:solidFill>
                <a:latin typeface="Bookman Old Style" pitchFamily="18" charset="0"/>
              </a:rPr>
              <a:t>Библиотекари Как «проектные </a:t>
            </a:r>
            <a:r>
              <a:rPr lang="ru-RU" dirty="0" err="1" smtClean="0">
                <a:solidFill>
                  <a:schemeClr val="tx2"/>
                </a:solidFill>
                <a:latin typeface="Bookman Old Style" pitchFamily="18" charset="0"/>
              </a:rPr>
              <a:t>сторителлеры</a:t>
            </a:r>
            <a:r>
              <a:rPr lang="ru-RU" dirty="0" smtClean="0">
                <a:solidFill>
                  <a:schemeClr val="tx2"/>
                </a:solidFill>
                <a:latin typeface="Bookman Old Style" pitchFamily="18" charset="0"/>
              </a:rPr>
              <a:t>» или  «</a:t>
            </a:r>
            <a:r>
              <a:rPr lang="ru-RU" dirty="0" err="1" smtClean="0">
                <a:solidFill>
                  <a:schemeClr val="tx2"/>
                </a:solidFill>
                <a:latin typeface="Bookman Old Style" pitchFamily="18" charset="0"/>
              </a:rPr>
              <a:t>медиа-улигерчи</a:t>
            </a:r>
            <a:r>
              <a:rPr lang="ru-RU" dirty="0" smtClean="0">
                <a:solidFill>
                  <a:schemeClr val="tx2"/>
                </a:solidFill>
                <a:latin typeface="Bookman Old Style" pitchFamily="18" charset="0"/>
              </a:rPr>
              <a:t>» (рассказчики новых проектных историй, нередко в </a:t>
            </a:r>
            <a:r>
              <a:rPr lang="ru-RU" dirty="0" err="1" smtClean="0">
                <a:solidFill>
                  <a:schemeClr val="tx2"/>
                </a:solidFill>
                <a:latin typeface="Bookman Old Style" pitchFamily="18" charset="0"/>
              </a:rPr>
              <a:t>медиа-форме</a:t>
            </a:r>
            <a:r>
              <a:rPr lang="ru-RU" dirty="0" smtClean="0">
                <a:solidFill>
                  <a:schemeClr val="tx2"/>
                </a:solidFill>
                <a:latin typeface="Bookman Old Style" pitchFamily="18" charset="0"/>
              </a:rPr>
              <a:t>, создатели позитивных сценариев развития библиотек, город и территорий. Специалисты по </a:t>
            </a:r>
            <a:r>
              <a:rPr lang="ru-RU" dirty="0" err="1" smtClean="0">
                <a:solidFill>
                  <a:schemeClr val="tx2"/>
                </a:solidFill>
                <a:latin typeface="Bookman Old Style" pitchFamily="18" charset="0"/>
              </a:rPr>
              <a:t>креативной</a:t>
            </a:r>
            <a:r>
              <a:rPr lang="ru-RU" dirty="0" smtClean="0">
                <a:solidFill>
                  <a:schemeClr val="tx2"/>
                </a:solidFill>
                <a:latin typeface="Bookman Old Style" pitchFamily="18" charset="0"/>
              </a:rPr>
              <a:t> работе с информацией</a:t>
            </a:r>
            <a:endParaRPr lang="ru-RU" dirty="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2"/>
                </a:solidFill>
              </a:rPr>
              <a:t>«</a:t>
            </a:r>
            <a:r>
              <a:rPr lang="ru-RU" dirty="0" err="1" smtClean="0">
                <a:solidFill>
                  <a:schemeClr val="tx2"/>
                </a:solidFill>
              </a:rPr>
              <a:t>Медиа-улигерчи</a:t>
            </a:r>
            <a:r>
              <a:rPr lang="ru-RU" dirty="0" smtClean="0">
                <a:solidFill>
                  <a:schemeClr val="tx2"/>
                </a:solidFill>
              </a:rPr>
              <a:t>»</a:t>
            </a:r>
            <a:endParaRPr lang="ru-RU" dirty="0">
              <a:solidFill>
                <a:schemeClr val="tx2"/>
              </a:solidFill>
            </a:endParaRPr>
          </a:p>
        </p:txBody>
      </p:sp>
      <p:sp>
        <p:nvSpPr>
          <p:cNvPr id="3" name="Содержимое 2"/>
          <p:cNvSpPr>
            <a:spLocks noGrp="1"/>
          </p:cNvSpPr>
          <p:nvPr>
            <p:ph idx="1"/>
          </p:nvPr>
        </p:nvSpPr>
        <p:spPr/>
        <p:txBody>
          <a:bodyPr/>
          <a:lstStyle/>
          <a:p>
            <a:pPr>
              <a:buNone/>
            </a:pPr>
            <a:r>
              <a:rPr lang="ru-RU" dirty="0" smtClean="0">
                <a:solidFill>
                  <a:schemeClr val="tx2"/>
                </a:solidFill>
                <a:latin typeface="Bookman Old Style" pitchFamily="18" charset="0"/>
              </a:rPr>
              <a:t>Древняя Монголия: </a:t>
            </a:r>
          </a:p>
          <a:p>
            <a:pPr>
              <a:buNone/>
            </a:pPr>
            <a:r>
              <a:rPr lang="ru-RU" dirty="0" err="1" smtClean="0">
                <a:solidFill>
                  <a:schemeClr val="tx2"/>
                </a:solidFill>
                <a:latin typeface="Bookman Old Style" pitchFamily="18" charset="0"/>
              </a:rPr>
              <a:t>улигерч</a:t>
            </a:r>
            <a:r>
              <a:rPr lang="ru-RU" dirty="0" smtClean="0">
                <a:solidFill>
                  <a:schemeClr val="tx2"/>
                </a:solidFill>
                <a:latin typeface="Bookman Old Style" pitchFamily="18" charset="0"/>
              </a:rPr>
              <a:t> (сказители, аналоги </a:t>
            </a:r>
            <a:r>
              <a:rPr lang="ru-RU" dirty="0" err="1" smtClean="0">
                <a:solidFill>
                  <a:schemeClr val="tx2"/>
                </a:solidFill>
                <a:latin typeface="Bookman Old Style" pitchFamily="18" charset="0"/>
              </a:rPr>
              <a:t>тюрских</a:t>
            </a:r>
            <a:r>
              <a:rPr lang="ru-RU" dirty="0" smtClean="0">
                <a:solidFill>
                  <a:schemeClr val="tx2"/>
                </a:solidFill>
                <a:latin typeface="Bookman Old Style" pitchFamily="18" charset="0"/>
              </a:rPr>
              <a:t> «акынов») </a:t>
            </a:r>
            <a:r>
              <a:rPr lang="ru-RU" dirty="0" err="1" smtClean="0">
                <a:solidFill>
                  <a:schemeClr val="tx2"/>
                </a:solidFill>
                <a:latin typeface="Bookman Old Style" pitchFamily="18" charset="0"/>
              </a:rPr>
              <a:t>хурч</a:t>
            </a:r>
            <a:r>
              <a:rPr lang="ru-RU" dirty="0" smtClean="0">
                <a:solidFill>
                  <a:schemeClr val="tx2"/>
                </a:solidFill>
                <a:latin typeface="Bookman Old Style" pitchFamily="18" charset="0"/>
              </a:rPr>
              <a:t> (певцы),</a:t>
            </a:r>
            <a:r>
              <a:rPr lang="ru-RU" dirty="0" err="1" smtClean="0">
                <a:solidFill>
                  <a:schemeClr val="tx2"/>
                </a:solidFill>
                <a:latin typeface="Bookman Old Style" pitchFamily="18" charset="0"/>
              </a:rPr>
              <a:t>еролч</a:t>
            </a:r>
            <a:r>
              <a:rPr lang="ru-RU" dirty="0" smtClean="0">
                <a:solidFill>
                  <a:schemeClr val="tx2"/>
                </a:solidFill>
                <a:latin typeface="Bookman Old Style" pitchFamily="18" charset="0"/>
              </a:rPr>
              <a:t> и </a:t>
            </a:r>
            <a:r>
              <a:rPr lang="ru-RU" dirty="0" err="1" smtClean="0">
                <a:solidFill>
                  <a:schemeClr val="tx2"/>
                </a:solidFill>
                <a:latin typeface="Bookman Old Style" pitchFamily="18" charset="0"/>
              </a:rPr>
              <a:t>магталч</a:t>
            </a:r>
            <a:r>
              <a:rPr lang="ru-RU" dirty="0" smtClean="0">
                <a:solidFill>
                  <a:schemeClr val="tx2"/>
                </a:solidFill>
                <a:latin typeface="Bookman Old Style" pitchFamily="18" charset="0"/>
              </a:rPr>
              <a:t> ("</a:t>
            </a:r>
            <a:r>
              <a:rPr lang="ru-RU" dirty="0" err="1" smtClean="0">
                <a:solidFill>
                  <a:schemeClr val="tx2"/>
                </a:solidFill>
                <a:latin typeface="Bookman Old Style" pitchFamily="18" charset="0"/>
              </a:rPr>
              <a:t>благопожелатели</a:t>
            </a:r>
            <a:r>
              <a:rPr lang="ru-RU" dirty="0" smtClean="0">
                <a:solidFill>
                  <a:schemeClr val="tx2"/>
                </a:solidFill>
                <a:latin typeface="Bookman Old Style" pitchFamily="18" charset="0"/>
              </a:rPr>
              <a:t>"), они</a:t>
            </a:r>
            <a:br>
              <a:rPr lang="ru-RU" dirty="0" smtClean="0">
                <a:solidFill>
                  <a:schemeClr val="tx2"/>
                </a:solidFill>
                <a:latin typeface="Bookman Old Style" pitchFamily="18" charset="0"/>
              </a:rPr>
            </a:br>
            <a:r>
              <a:rPr lang="ru-RU" dirty="0" smtClean="0">
                <a:solidFill>
                  <a:schemeClr val="tx2"/>
                </a:solidFill>
                <a:latin typeface="Bookman Old Style" pitchFamily="18" charset="0"/>
              </a:rPr>
              <a:t>произносили свои монологи в возвышенно-романтической актерской манере.</a:t>
            </a:r>
            <a:r>
              <a:rPr lang="ru-RU" dirty="0" smtClean="0">
                <a:solidFill>
                  <a:schemeClr val="tx2"/>
                </a:solidFill>
              </a:rPr>
              <a:t/>
            </a:r>
            <a:br>
              <a:rPr lang="ru-RU" dirty="0" smtClean="0">
                <a:solidFill>
                  <a:schemeClr val="tx2"/>
                </a:solidFill>
              </a:rPr>
            </a:br>
            <a:endParaRPr lang="ru-RU" dirty="0" smtClean="0">
              <a:solidFill>
                <a:schemeClr val="tx2"/>
              </a:solidFill>
            </a:endParaRPr>
          </a:p>
          <a:p>
            <a:pPr>
              <a:buNone/>
            </a:pP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8686800" cy="838200"/>
          </a:xfrm>
        </p:spPr>
        <p:txBody>
          <a:bodyPr>
            <a:noAutofit/>
          </a:bodyPr>
          <a:lstStyle/>
          <a:p>
            <a:r>
              <a:rPr lang="ru-RU" sz="2800" b="1" dirty="0" smtClean="0">
                <a:solidFill>
                  <a:schemeClr val="tx2"/>
                </a:solidFill>
                <a:latin typeface="Bookman Old Style" pitchFamily="18" charset="0"/>
                <a:cs typeface="Tahoma" pitchFamily="34" charset="0"/>
              </a:rPr>
              <a:t>Шотландский центр </a:t>
            </a:r>
            <a:r>
              <a:rPr lang="ru-RU" sz="2800" b="1" dirty="0" err="1" smtClean="0">
                <a:solidFill>
                  <a:schemeClr val="tx2"/>
                </a:solidFill>
                <a:latin typeface="Bookman Old Style" pitchFamily="18" charset="0"/>
                <a:cs typeface="Tahoma" pitchFamily="34" charset="0"/>
              </a:rPr>
              <a:t>сторителлинга</a:t>
            </a:r>
            <a:endParaRPr lang="ru-RU" sz="2800" b="1" dirty="0">
              <a:solidFill>
                <a:schemeClr val="tx2"/>
              </a:solidFill>
              <a:latin typeface="Bookman Old Style" pitchFamily="18" charset="0"/>
              <a:cs typeface="Tahoma" pitchFamily="34" charset="0"/>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0" y="1196752"/>
            <a:ext cx="9144000" cy="53829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dirty="0" smtClean="0">
                <a:solidFill>
                  <a:schemeClr val="accent2"/>
                </a:solidFill>
              </a:rPr>
              <a:t> </a:t>
            </a:r>
            <a:r>
              <a:rPr lang="ru-RU" sz="2400" dirty="0" smtClean="0">
                <a:solidFill>
                  <a:schemeClr val="tx2"/>
                </a:solidFill>
                <a:latin typeface="Bookman Old Style" pitchFamily="18" charset="0"/>
              </a:rPr>
              <a:t>Патриотизм «жизни». Библиотекарь- разработчик позитивного  сценария для местного сообщества</a:t>
            </a:r>
            <a:br>
              <a:rPr lang="ru-RU" sz="2400" dirty="0" smtClean="0">
                <a:solidFill>
                  <a:schemeClr val="tx2"/>
                </a:solidFill>
                <a:latin typeface="Bookman Old Style" pitchFamily="18" charset="0"/>
              </a:rPr>
            </a:br>
            <a:r>
              <a:rPr lang="ru-RU" sz="2400" dirty="0">
                <a:solidFill>
                  <a:schemeClr val="tx2"/>
                </a:solidFill>
                <a:latin typeface="Bookman Old Style" pitchFamily="18" charset="0"/>
              </a:rPr>
              <a:t/>
            </a:r>
            <a:br>
              <a:rPr lang="ru-RU" sz="2400" dirty="0">
                <a:solidFill>
                  <a:schemeClr val="tx2"/>
                </a:solidFill>
                <a:latin typeface="Bookman Old Style" pitchFamily="18" charset="0"/>
              </a:rPr>
            </a:br>
            <a:r>
              <a:rPr lang="ru-RU" sz="2400" dirty="0" smtClean="0">
                <a:solidFill>
                  <a:schemeClr val="tx2"/>
                </a:solidFill>
                <a:latin typeface="Bookman Old Style" pitchFamily="18" charset="0"/>
              </a:rPr>
              <a:t>Ключевое умение: научить «вытаскивать» смысл из историй прошлого и настоящего для будущего</a:t>
            </a:r>
            <a:endParaRPr lang="ru-RU" sz="2400" dirty="0">
              <a:solidFill>
                <a:schemeClr val="tx2"/>
              </a:solidFill>
              <a:latin typeface="Bookman Old Style" pitchFamily="18" charset="0"/>
            </a:endParaRPr>
          </a:p>
        </p:txBody>
      </p:sp>
      <p:pic>
        <p:nvPicPr>
          <p:cNvPr id="119810" name="Picture 2"/>
          <p:cNvPicPr>
            <a:picLocks noChangeAspect="1" noChangeArrowheads="1"/>
          </p:cNvPicPr>
          <p:nvPr/>
        </p:nvPicPr>
        <p:blipFill>
          <a:blip r:embed="rId2" cstate="print"/>
          <a:srcRect/>
          <a:stretch>
            <a:fillRect/>
          </a:stretch>
        </p:blipFill>
        <p:spPr bwMode="auto">
          <a:xfrm>
            <a:off x="3779912" y="2852936"/>
            <a:ext cx="5048808" cy="3168352"/>
          </a:xfrm>
          <a:prstGeom prst="rect">
            <a:avLst/>
          </a:prstGeom>
          <a:noFill/>
          <a:ln w="9525">
            <a:noFill/>
            <a:miter lim="800000"/>
            <a:headEnd/>
            <a:tailEnd/>
          </a:ln>
        </p:spPr>
      </p:pic>
      <p:pic>
        <p:nvPicPr>
          <p:cNvPr id="5" name="Picture 17" descr="__2_1_~1"/>
          <p:cNvPicPr>
            <a:picLocks noGrp="1" noChangeAspect="1" noChangeArrowheads="1"/>
          </p:cNvPicPr>
          <p:nvPr>
            <p:ph idx="1"/>
          </p:nvPr>
        </p:nvPicPr>
        <p:blipFill>
          <a:blip r:embed="rId3" cstate="print"/>
          <a:srcRect/>
          <a:stretch>
            <a:fillRect/>
          </a:stretch>
        </p:blipFill>
        <p:spPr bwMode="auto">
          <a:xfrm>
            <a:off x="1619672" y="2204864"/>
            <a:ext cx="2111910" cy="2448272"/>
          </a:xfrm>
          <a:prstGeom prst="rect">
            <a:avLst/>
          </a:prstGeom>
          <a:noFill/>
        </p:spPr>
      </p:pic>
      <p:pic>
        <p:nvPicPr>
          <p:cNvPr id="6" name="Picture 10" descr="563-14--------fr2"/>
          <p:cNvPicPr>
            <a:picLocks noChangeAspect="1" noChangeArrowheads="1"/>
          </p:cNvPicPr>
          <p:nvPr/>
        </p:nvPicPr>
        <p:blipFill>
          <a:blip r:embed="rId4" cstate="print"/>
          <a:srcRect/>
          <a:stretch>
            <a:fillRect/>
          </a:stretch>
        </p:blipFill>
        <p:spPr bwMode="auto">
          <a:xfrm>
            <a:off x="928662" y="4357694"/>
            <a:ext cx="1905000" cy="20002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ru-RU" dirty="0" smtClean="0">
                <a:solidFill>
                  <a:schemeClr val="tx2"/>
                </a:solidFill>
                <a:latin typeface="Impact" pitchFamily="34" charset="0"/>
              </a:rPr>
              <a:t>Ресурсы и </a:t>
            </a:r>
            <a:r>
              <a:rPr lang="ru-RU" dirty="0" err="1" smtClean="0">
                <a:solidFill>
                  <a:schemeClr val="tx2"/>
                </a:solidFill>
                <a:latin typeface="Impact" pitchFamily="34" charset="0"/>
              </a:rPr>
              <a:t>сторителлинг</a:t>
            </a:r>
            <a:endParaRPr lang="ru-RU" dirty="0" smtClean="0">
              <a:solidFill>
                <a:schemeClr val="tx2"/>
              </a:solidFill>
              <a:latin typeface="Impact" pitchFamily="34" charset="0"/>
            </a:endParaRPr>
          </a:p>
        </p:txBody>
      </p:sp>
      <p:sp>
        <p:nvSpPr>
          <p:cNvPr id="4099" name="Rectangle 3"/>
          <p:cNvSpPr>
            <a:spLocks noGrp="1" noChangeArrowheads="1"/>
          </p:cNvSpPr>
          <p:nvPr>
            <p:ph type="body" sz="half" idx="1"/>
          </p:nvPr>
        </p:nvSpPr>
        <p:spPr>
          <a:xfrm>
            <a:off x="2700338" y="1916113"/>
            <a:ext cx="4902200" cy="4525962"/>
          </a:xfrm>
        </p:spPr>
        <p:txBody>
          <a:bodyPr/>
          <a:lstStyle/>
          <a:p>
            <a:pPr eaLnBrk="1" hangingPunct="1">
              <a:buFontTx/>
              <a:buNone/>
            </a:pPr>
            <a:r>
              <a:rPr lang="ru-RU" sz="2800" dirty="0" smtClean="0">
                <a:solidFill>
                  <a:schemeClr val="tx2"/>
                </a:solidFill>
              </a:rPr>
              <a:t>Человеческие</a:t>
            </a:r>
          </a:p>
          <a:p>
            <a:pPr eaLnBrk="1" hangingPunct="1">
              <a:buFontTx/>
              <a:buNone/>
            </a:pPr>
            <a:r>
              <a:rPr lang="ru-RU" sz="2800" dirty="0" smtClean="0">
                <a:solidFill>
                  <a:schemeClr val="tx2"/>
                </a:solidFill>
              </a:rPr>
              <a:t>Информационные</a:t>
            </a:r>
          </a:p>
          <a:p>
            <a:pPr eaLnBrk="1" hangingPunct="1">
              <a:buFontTx/>
              <a:buNone/>
            </a:pPr>
            <a:r>
              <a:rPr lang="ru-RU" sz="2800" dirty="0" smtClean="0">
                <a:solidFill>
                  <a:schemeClr val="tx2"/>
                </a:solidFill>
              </a:rPr>
              <a:t>Финансовые</a:t>
            </a:r>
          </a:p>
          <a:p>
            <a:pPr eaLnBrk="1" hangingPunct="1">
              <a:buFontTx/>
              <a:buNone/>
            </a:pPr>
            <a:r>
              <a:rPr lang="ru-RU" sz="2800" dirty="0" smtClean="0">
                <a:solidFill>
                  <a:schemeClr val="tx2"/>
                </a:solidFill>
              </a:rPr>
              <a:t>Материальные</a:t>
            </a:r>
          </a:p>
          <a:p>
            <a:pPr eaLnBrk="1" hangingPunct="1">
              <a:buFontTx/>
              <a:buNone/>
            </a:pPr>
            <a:r>
              <a:rPr lang="ru-RU" sz="2800" b="1" dirty="0" smtClean="0">
                <a:solidFill>
                  <a:schemeClr val="tx2"/>
                </a:solidFill>
              </a:rPr>
              <a:t>Символические</a:t>
            </a:r>
          </a:p>
          <a:p>
            <a:pPr eaLnBrk="1" hangingPunct="1">
              <a:buFontTx/>
              <a:buNone/>
            </a:pPr>
            <a:r>
              <a:rPr lang="ru-RU" sz="2800" dirty="0" smtClean="0">
                <a:solidFill>
                  <a:schemeClr val="tx2"/>
                </a:solidFill>
              </a:rPr>
              <a:t>Административные</a:t>
            </a:r>
          </a:p>
          <a:p>
            <a:pPr eaLnBrk="1" hangingPunct="1">
              <a:buFontTx/>
              <a:buNone/>
            </a:pPr>
            <a:r>
              <a:rPr lang="ru-RU" sz="2800" dirty="0" smtClean="0">
                <a:solidFill>
                  <a:schemeClr val="tx2"/>
                </a:solidFill>
              </a:rPr>
              <a:t>Природные</a:t>
            </a:r>
          </a:p>
          <a:p>
            <a:pPr eaLnBrk="1" hangingPunct="1">
              <a:buFontTx/>
              <a:buNone/>
            </a:pPr>
            <a:endParaRPr lang="ru-RU" sz="2800" dirty="0" smtClean="0">
              <a:solidFill>
                <a:schemeClr val="accent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457200"/>
            <a:ext cx="7491434" cy="838200"/>
          </a:xfrm>
        </p:spPr>
        <p:txBody>
          <a:bodyPr>
            <a:normAutofit fontScale="90000"/>
          </a:bodyPr>
          <a:lstStyle/>
          <a:p>
            <a:r>
              <a:rPr lang="ru-RU" sz="2800" b="1" dirty="0" smtClean="0">
                <a:solidFill>
                  <a:schemeClr val="tx2"/>
                </a:solidFill>
                <a:latin typeface="Bookman Old Style" pitchFamily="18" charset="0"/>
                <a:cs typeface="Tahoma" pitchFamily="34" charset="0"/>
              </a:rPr>
              <a:t>Использование литературы и классики в </a:t>
            </a:r>
            <a:r>
              <a:rPr lang="ru-RU" sz="2800" b="1" dirty="0" err="1" smtClean="0">
                <a:solidFill>
                  <a:schemeClr val="tx2"/>
                </a:solidFill>
                <a:latin typeface="Bookman Old Style" pitchFamily="18" charset="0"/>
                <a:cs typeface="Tahoma" pitchFamily="34" charset="0"/>
              </a:rPr>
              <a:t>сторителлинге</a:t>
            </a:r>
            <a:endParaRPr lang="ru-RU" sz="2800" b="1" dirty="0">
              <a:solidFill>
                <a:schemeClr val="tx2"/>
              </a:solidFill>
              <a:latin typeface="Bookman Old Style" pitchFamily="18" charset="0"/>
              <a:cs typeface="Tahoma" pitchFamily="34" charset="0"/>
            </a:endParaRPr>
          </a:p>
        </p:txBody>
      </p:sp>
      <p:sp>
        <p:nvSpPr>
          <p:cNvPr id="3" name="Содержимое 2"/>
          <p:cNvSpPr>
            <a:spLocks noGrp="1"/>
          </p:cNvSpPr>
          <p:nvPr>
            <p:ph idx="1"/>
          </p:nvPr>
        </p:nvSpPr>
        <p:spPr>
          <a:xfrm>
            <a:off x="714348" y="1785926"/>
            <a:ext cx="8143932" cy="4714908"/>
          </a:xfrm>
        </p:spPr>
        <p:txBody>
          <a:bodyPr>
            <a:normAutofit fontScale="92500" lnSpcReduction="10000"/>
          </a:bodyPr>
          <a:lstStyle/>
          <a:p>
            <a:pPr algn="just">
              <a:buNone/>
            </a:pPr>
            <a:r>
              <a:rPr lang="ru-RU" sz="2000" b="1" i="1" dirty="0" smtClean="0">
                <a:latin typeface="Tahoma" pitchFamily="34" charset="0"/>
                <a:cs typeface="Tahoma" pitchFamily="34" charset="0"/>
              </a:rPr>
              <a:t>		</a:t>
            </a:r>
            <a:r>
              <a:rPr lang="ru-RU" sz="2000" b="1" dirty="0" smtClean="0">
                <a:solidFill>
                  <a:schemeClr val="tx2"/>
                </a:solidFill>
                <a:latin typeface="Bookman Old Style" pitchFamily="18" charset="0"/>
                <a:cs typeface="Tahoma" pitchFamily="34" charset="0"/>
              </a:rPr>
              <a:t>ГУМАНИЗАЦИЯ «ПО-ЧЕХОВСКИ»</a:t>
            </a:r>
          </a:p>
          <a:p>
            <a:pPr algn="just">
              <a:buNone/>
            </a:pPr>
            <a:r>
              <a:rPr lang="ru-RU" sz="2000" b="1" i="1" dirty="0" smtClean="0">
                <a:solidFill>
                  <a:schemeClr val="tx2"/>
                </a:solidFill>
                <a:latin typeface="Bookman Old Style" pitchFamily="18" charset="0"/>
                <a:cs typeface="Tahoma" pitchFamily="34" charset="0"/>
              </a:rPr>
              <a:t>А.П. Чехов: история своей жизни.</a:t>
            </a:r>
          </a:p>
          <a:p>
            <a:pPr algn="just">
              <a:buNone/>
            </a:pPr>
            <a:r>
              <a:rPr lang="ru-RU" sz="2000" b="1" i="1" dirty="0" smtClean="0">
                <a:solidFill>
                  <a:schemeClr val="tx2"/>
                </a:solidFill>
                <a:latin typeface="Bookman Old Style" pitchFamily="18" charset="0"/>
                <a:cs typeface="Tahoma" pitchFamily="34" charset="0"/>
              </a:rPr>
              <a:t>		«Напишите-ка рассказ о том, как молодой человек, сын крепостного, бывший лавочник, гимназист и студент, воспитанный на чинопочитании, целовании поповских рук, поклонении чужим мыслям, благодаривший за каждый кусак хлеба, много раз сеченый, ходивший по урокам без калош, дравшийся, мучивший животных, любивший пообедать у богатых родственников, лицемеривший богу и людям без всякой надобности, только из сознания своего ничтожества, - напишите, как этот человек выдавливает из себя по каплям раба … и как он, проснувшись в одно прекрасное утро, чувствует, что в его жилах течет уже не рабская кровь, а настоящая, человеческая».</a:t>
            </a:r>
          </a:p>
          <a:p>
            <a:endParaRPr lang="ru-RU" dirty="0"/>
          </a:p>
        </p:txBody>
      </p:sp>
      <p:pic>
        <p:nvPicPr>
          <p:cNvPr id="4" name="Содержимое 3" descr="Чехов-_1.jpg"/>
          <p:cNvPicPr>
            <a:picLocks noChangeAspect="1"/>
          </p:cNvPicPr>
          <p:nvPr/>
        </p:nvPicPr>
        <p:blipFill>
          <a:blip r:embed="rId3" cstate="print"/>
          <a:stretch>
            <a:fillRect/>
          </a:stretch>
        </p:blipFill>
        <p:spPr>
          <a:xfrm>
            <a:off x="0" y="0"/>
            <a:ext cx="1270860" cy="1800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2"/>
                </a:solidFill>
                <a:latin typeface="Bookman Old Style" pitchFamily="18" charset="0"/>
              </a:rPr>
              <a:t>«Цифровой» и «</a:t>
            </a:r>
            <a:r>
              <a:rPr lang="ru-RU" dirty="0" err="1" smtClean="0">
                <a:solidFill>
                  <a:schemeClr val="tx2"/>
                </a:solidFill>
                <a:latin typeface="Bookman Old Style" pitchFamily="18" charset="0"/>
              </a:rPr>
              <a:t>медиа</a:t>
            </a:r>
            <a:r>
              <a:rPr lang="ru-RU" dirty="0" smtClean="0">
                <a:solidFill>
                  <a:schemeClr val="tx2"/>
                </a:solidFill>
                <a:latin typeface="Bookman Old Style" pitchFamily="18" charset="0"/>
              </a:rPr>
              <a:t>» </a:t>
            </a:r>
            <a:r>
              <a:rPr lang="ru-RU" dirty="0" err="1" smtClean="0">
                <a:solidFill>
                  <a:schemeClr val="tx2"/>
                </a:solidFill>
                <a:latin typeface="Bookman Old Style" pitchFamily="18" charset="0"/>
              </a:rPr>
              <a:t>сторителлинг</a:t>
            </a:r>
            <a:endParaRPr lang="ru-RU" dirty="0">
              <a:solidFill>
                <a:schemeClr val="tx2"/>
              </a:solidFill>
              <a:latin typeface="Bookman Old Style" pitchFamily="18" charset="0"/>
            </a:endParaRPr>
          </a:p>
        </p:txBody>
      </p:sp>
      <p:pic>
        <p:nvPicPr>
          <p:cNvPr id="4" name="Picture 1"/>
          <p:cNvPicPr>
            <a:picLocks noGrp="1" noChangeAspect="1" noChangeArrowheads="1"/>
          </p:cNvPicPr>
          <p:nvPr>
            <p:ph idx="1"/>
          </p:nvPr>
        </p:nvPicPr>
        <p:blipFill>
          <a:blip r:embed="rId2" cstate="print"/>
          <a:srcRect/>
          <a:stretch>
            <a:fillRect/>
          </a:stretch>
        </p:blipFill>
        <p:spPr bwMode="auto">
          <a:xfrm>
            <a:off x="546957" y="1600200"/>
            <a:ext cx="8050085"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2"/>
                </a:solidFill>
              </a:rPr>
              <a:t>Война и мир</a:t>
            </a:r>
            <a:endParaRPr lang="ru-RU" dirty="0">
              <a:solidFill>
                <a:schemeClr val="tx2"/>
              </a:solidFill>
            </a:endParaRPr>
          </a:p>
        </p:txBody>
      </p:sp>
      <p:pic>
        <p:nvPicPr>
          <p:cNvPr id="187394" name="Picture 2"/>
          <p:cNvPicPr>
            <a:picLocks noGrp="1" noChangeAspect="1" noChangeArrowheads="1"/>
          </p:cNvPicPr>
          <p:nvPr>
            <p:ph idx="1"/>
          </p:nvPr>
        </p:nvPicPr>
        <p:blipFill>
          <a:blip r:embed="rId2" cstate="print"/>
          <a:srcRect/>
          <a:stretch>
            <a:fillRect/>
          </a:stretch>
        </p:blipFill>
        <p:spPr bwMode="auto">
          <a:xfrm>
            <a:off x="546957" y="1600200"/>
            <a:ext cx="8050085"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tx2"/>
                </a:solidFill>
              </a:rPr>
              <a:t>TEDX </a:t>
            </a:r>
            <a:r>
              <a:rPr lang="ru-RU" dirty="0" smtClean="0">
                <a:solidFill>
                  <a:schemeClr val="tx2"/>
                </a:solidFill>
              </a:rPr>
              <a:t>в библиотеке</a:t>
            </a:r>
            <a:endParaRPr lang="ru-RU" dirty="0">
              <a:solidFill>
                <a:schemeClr val="tx2"/>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546957" y="1600200"/>
            <a:ext cx="8050085"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2"/>
                </a:solidFill>
                <a:latin typeface="Bookman Old Style" pitchFamily="18" charset="0"/>
              </a:rPr>
              <a:t>Что такое </a:t>
            </a:r>
            <a:r>
              <a:rPr lang="ru-RU" dirty="0" err="1" smtClean="0">
                <a:solidFill>
                  <a:schemeClr val="tx2"/>
                </a:solidFill>
                <a:latin typeface="Bookman Old Style" pitchFamily="18" charset="0"/>
              </a:rPr>
              <a:t>сторителлинг</a:t>
            </a:r>
            <a:r>
              <a:rPr lang="ru-RU" dirty="0" smtClean="0">
                <a:solidFill>
                  <a:schemeClr val="tx2"/>
                </a:solidFill>
                <a:latin typeface="Bookman Old Style" pitchFamily="18" charset="0"/>
              </a:rPr>
              <a:t>. «Несерьезный» подход</a:t>
            </a:r>
            <a:endParaRPr lang="ru-RU" dirty="0">
              <a:solidFill>
                <a:schemeClr val="tx2"/>
              </a:solidFill>
              <a:latin typeface="Bookman Old Style" pitchFamily="18" charset="0"/>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546957" y="1600200"/>
            <a:ext cx="8050085"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solidFill>
                  <a:schemeClr val="tx2"/>
                </a:solidFill>
                <a:latin typeface="Bookman Old Style" pitchFamily="18" charset="0"/>
              </a:rPr>
              <a:t>Сторителлинг</a:t>
            </a:r>
            <a:r>
              <a:rPr lang="ru-RU" dirty="0" smtClean="0">
                <a:solidFill>
                  <a:schemeClr val="tx2"/>
                </a:solidFill>
                <a:latin typeface="Bookman Old Style" pitchFamily="18" charset="0"/>
              </a:rPr>
              <a:t>  «внутри» библиотеки</a:t>
            </a:r>
            <a:endParaRPr lang="ru-RU" dirty="0">
              <a:solidFill>
                <a:schemeClr val="tx2"/>
              </a:solidFill>
              <a:latin typeface="Bookman Old Style" pitchFamily="18" charset="0"/>
            </a:endParaRPr>
          </a:p>
        </p:txBody>
      </p:sp>
      <p:sp>
        <p:nvSpPr>
          <p:cNvPr id="3" name="Содержимое 2"/>
          <p:cNvSpPr>
            <a:spLocks noGrp="1"/>
          </p:cNvSpPr>
          <p:nvPr>
            <p:ph idx="1"/>
          </p:nvPr>
        </p:nvSpPr>
        <p:spPr/>
        <p:txBody>
          <a:bodyPr>
            <a:normAutofit lnSpcReduction="10000"/>
          </a:bodyPr>
          <a:lstStyle/>
          <a:p>
            <a:pPr>
              <a:buNone/>
            </a:pPr>
            <a:r>
              <a:rPr lang="ru-RU" dirty="0" err="1">
                <a:solidFill>
                  <a:schemeClr val="tx2"/>
                </a:solidFill>
                <a:latin typeface="Bookman Old Style" pitchFamily="18" charset="0"/>
              </a:rPr>
              <a:t>Сторителлинг</a:t>
            </a:r>
            <a:r>
              <a:rPr lang="ru-RU" dirty="0">
                <a:solidFill>
                  <a:schemeClr val="tx2"/>
                </a:solidFill>
                <a:latin typeface="Bookman Old Style" pitchFamily="18" charset="0"/>
              </a:rPr>
              <a:t> – это одновременно и технология, и искусство. Он сочетает в себе и психологические, и управленческие аспекты. Настоящий сказитель, как и наставник, посвящает учению много времени и сил – ведь только в этом случае </a:t>
            </a:r>
            <a:r>
              <a:rPr lang="ru-RU" dirty="0" err="1">
                <a:solidFill>
                  <a:schemeClr val="tx2"/>
                </a:solidFill>
                <a:latin typeface="Bookman Old Style" pitchFamily="18" charset="0"/>
              </a:rPr>
              <a:t>сторителлинг</a:t>
            </a:r>
            <a:r>
              <a:rPr lang="ru-RU" dirty="0">
                <a:solidFill>
                  <a:schemeClr val="tx2"/>
                </a:solidFill>
                <a:latin typeface="Bookman Old Style" pitchFamily="18" charset="0"/>
              </a:rPr>
              <a:t> становится эффективным методом неформального обучения.</a:t>
            </a:r>
          </a:p>
          <a:p>
            <a:pPr>
              <a:buNone/>
            </a:pPr>
            <a:endParaRPr lang="ru-RU" dirty="0">
              <a:solidFill>
                <a:schemeClr val="tx2"/>
              </a:solidFill>
              <a:latin typeface="Bookman Old Style" pitchFamily="18" charset="0"/>
            </a:endParaRPr>
          </a:p>
          <a:p>
            <a:pPr>
              <a:buNone/>
            </a:pPr>
            <a:endParaRPr lang="ru-RU" dirty="0">
              <a:solidFill>
                <a:schemeClr val="tx2"/>
              </a:solidFill>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48680"/>
            <a:ext cx="8064896" cy="1440160"/>
          </a:xfrm>
        </p:spPr>
        <p:txBody>
          <a:bodyPr>
            <a:normAutofit fontScale="90000"/>
          </a:bodyPr>
          <a:lstStyle/>
          <a:p>
            <a:r>
              <a:rPr lang="ru-RU" dirty="0" smtClean="0">
                <a:solidFill>
                  <a:schemeClr val="tx2"/>
                </a:solidFill>
                <a:latin typeface="Bookman Old Style" pitchFamily="18" charset="0"/>
              </a:rPr>
              <a:t>Инструменты корпоративного </a:t>
            </a:r>
            <a:r>
              <a:rPr lang="ru-RU" dirty="0" err="1" smtClean="0">
                <a:solidFill>
                  <a:schemeClr val="tx2"/>
                </a:solidFill>
                <a:latin typeface="Bookman Old Style" pitchFamily="18" charset="0"/>
              </a:rPr>
              <a:t>сторителлинга</a:t>
            </a:r>
            <a:r>
              <a:rPr lang="ru-RU" dirty="0" smtClean="0">
                <a:solidFill>
                  <a:schemeClr val="tx2"/>
                </a:solidFill>
                <a:latin typeface="Bookman Old Style" pitchFamily="18" charset="0"/>
              </a:rPr>
              <a:t> по Марку Кукушкину</a:t>
            </a:r>
            <a:br>
              <a:rPr lang="ru-RU" dirty="0" smtClean="0">
                <a:solidFill>
                  <a:schemeClr val="tx2"/>
                </a:solidFill>
                <a:latin typeface="Bookman Old Style" pitchFamily="18" charset="0"/>
              </a:rPr>
            </a:br>
            <a:endParaRPr lang="ru-RU" dirty="0">
              <a:solidFill>
                <a:schemeClr val="tx2"/>
              </a:solidFill>
              <a:latin typeface="Bookman Old Style" pitchFamily="18" charset="0"/>
            </a:endParaRPr>
          </a:p>
        </p:txBody>
      </p:sp>
      <p:sp>
        <p:nvSpPr>
          <p:cNvPr id="3" name="Содержимое 2"/>
          <p:cNvSpPr>
            <a:spLocks noGrp="1"/>
          </p:cNvSpPr>
          <p:nvPr>
            <p:ph idx="1"/>
          </p:nvPr>
        </p:nvSpPr>
        <p:spPr>
          <a:xfrm>
            <a:off x="827584" y="1916832"/>
            <a:ext cx="7848872" cy="4536504"/>
          </a:xfrm>
        </p:spPr>
        <p:txBody>
          <a:bodyPr>
            <a:noAutofit/>
          </a:bodyPr>
          <a:lstStyle/>
          <a:p>
            <a:pPr>
              <a:buNone/>
            </a:pPr>
            <a:r>
              <a:rPr lang="ru-RU" sz="1400" dirty="0">
                <a:latin typeface="Bookman Old Style" pitchFamily="18" charset="0"/>
              </a:rPr>
              <a:t> </a:t>
            </a:r>
          </a:p>
          <a:p>
            <a:pPr>
              <a:buNone/>
            </a:pPr>
            <a:r>
              <a:rPr lang="ru-RU" sz="2400" dirty="0" smtClean="0">
                <a:solidFill>
                  <a:schemeClr val="tx2"/>
                </a:solidFill>
                <a:latin typeface="Bookman Old Style" pitchFamily="18" charset="0"/>
              </a:rPr>
              <a:t>Конкурсы </a:t>
            </a:r>
            <a:r>
              <a:rPr lang="ru-RU" sz="2400" dirty="0">
                <a:solidFill>
                  <a:schemeClr val="tx2"/>
                </a:solidFill>
                <a:latin typeface="Bookman Old Style" pitchFamily="18" charset="0"/>
              </a:rPr>
              <a:t>историй </a:t>
            </a:r>
            <a:r>
              <a:rPr lang="ru-RU" sz="2400" dirty="0" smtClean="0">
                <a:solidFill>
                  <a:schemeClr val="tx2"/>
                </a:solidFill>
                <a:latin typeface="Bookman Old Style" pitchFamily="18" charset="0"/>
              </a:rPr>
              <a:t>про организацию на </a:t>
            </a:r>
            <a:r>
              <a:rPr lang="ru-RU" sz="2400" dirty="0">
                <a:solidFill>
                  <a:schemeClr val="tx2"/>
                </a:solidFill>
                <a:latin typeface="Bookman Old Style" pitchFamily="18" charset="0"/>
              </a:rPr>
              <a:t>праздниках или отдельный конкурс на лучшую историю, </a:t>
            </a:r>
          </a:p>
          <a:p>
            <a:pPr>
              <a:buNone/>
            </a:pPr>
            <a:r>
              <a:rPr lang="ru-RU" sz="2400" dirty="0">
                <a:solidFill>
                  <a:schemeClr val="tx2"/>
                </a:solidFill>
                <a:latin typeface="Bookman Old Style" pitchFamily="18" charset="0"/>
              </a:rPr>
              <a:t> Обогащение рассказов – </a:t>
            </a:r>
            <a:r>
              <a:rPr lang="ru-RU" sz="2400" dirty="0" err="1">
                <a:solidFill>
                  <a:schemeClr val="tx2"/>
                </a:solidFill>
                <a:latin typeface="Bookman Old Style" pitchFamily="18" charset="0"/>
              </a:rPr>
              <a:t>anecdote</a:t>
            </a:r>
            <a:r>
              <a:rPr lang="ru-RU" sz="2400" dirty="0">
                <a:solidFill>
                  <a:schemeClr val="tx2"/>
                </a:solidFill>
                <a:latin typeface="Bookman Old Style" pitchFamily="18" charset="0"/>
              </a:rPr>
              <a:t> </a:t>
            </a:r>
            <a:r>
              <a:rPr lang="ru-RU" sz="2400" dirty="0" err="1">
                <a:solidFill>
                  <a:schemeClr val="tx2"/>
                </a:solidFill>
                <a:latin typeface="Bookman Old Style" pitchFamily="18" charset="0"/>
              </a:rPr>
              <a:t>enhancement</a:t>
            </a:r>
            <a:r>
              <a:rPr lang="ru-RU" sz="2400" dirty="0">
                <a:solidFill>
                  <a:schemeClr val="tx2"/>
                </a:solidFill>
                <a:latin typeface="Bookman Old Style" pitchFamily="18" charset="0"/>
              </a:rPr>
              <a:t> – это превращение эпизода из жизни организации в историю в результате обработки сюжетной линии, описания действующих лиц и пр. </a:t>
            </a:r>
          </a:p>
          <a:p>
            <a:pPr>
              <a:buNone/>
            </a:pPr>
            <a:r>
              <a:rPr lang="ru-RU" sz="2400" dirty="0" err="1" smtClean="0">
                <a:solidFill>
                  <a:schemeClr val="tx2"/>
                </a:solidFill>
                <a:latin typeface="Bookman Old Style" pitchFamily="18" charset="0"/>
              </a:rPr>
              <a:t>Тренинги.В</a:t>
            </a:r>
            <a:r>
              <a:rPr lang="ru-RU" sz="2400" dirty="0" smtClean="0">
                <a:solidFill>
                  <a:schemeClr val="tx2"/>
                </a:solidFill>
                <a:latin typeface="Bookman Old Style" pitchFamily="18" charset="0"/>
              </a:rPr>
              <a:t> </a:t>
            </a:r>
            <a:r>
              <a:rPr lang="ru-RU" sz="2400" dirty="0">
                <a:solidFill>
                  <a:schemeClr val="tx2"/>
                </a:solidFill>
                <a:latin typeface="Bookman Old Style" pitchFamily="18" charset="0"/>
              </a:rPr>
              <a:t>курсе общего менеджмента истории компании могут превращаться в </a:t>
            </a:r>
            <a:r>
              <a:rPr lang="ru-RU" sz="2400" dirty="0" err="1">
                <a:solidFill>
                  <a:schemeClr val="tx2"/>
                </a:solidFill>
                <a:latin typeface="Bookman Old Style" pitchFamily="18" charset="0"/>
              </a:rPr>
              <a:t>бизнес-кейсы</a:t>
            </a:r>
            <a:r>
              <a:rPr lang="ru-RU" sz="2400" dirty="0">
                <a:solidFill>
                  <a:schemeClr val="tx2"/>
                </a:solidFill>
                <a:latin typeface="Bookman Old Style" pitchFamily="18" charset="0"/>
              </a:rPr>
              <a:t> или ролевые игры.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764704"/>
            <a:ext cx="8136904" cy="1224136"/>
          </a:xfrm>
        </p:spPr>
        <p:txBody>
          <a:bodyPr>
            <a:normAutofit fontScale="90000"/>
          </a:bodyPr>
          <a:lstStyle/>
          <a:p>
            <a:r>
              <a:rPr lang="ru-RU" dirty="0" smtClean="0">
                <a:solidFill>
                  <a:schemeClr val="tx2"/>
                </a:solidFill>
                <a:latin typeface="Bookman Old Style" pitchFamily="18" charset="0"/>
              </a:rPr>
              <a:t>Инструменты корпоративного </a:t>
            </a:r>
            <a:r>
              <a:rPr lang="ru-RU" dirty="0" err="1" smtClean="0">
                <a:solidFill>
                  <a:schemeClr val="tx2"/>
                </a:solidFill>
                <a:latin typeface="Bookman Old Style" pitchFamily="18" charset="0"/>
              </a:rPr>
              <a:t>сторителлинга</a:t>
            </a:r>
            <a:r>
              <a:rPr lang="ru-RU" dirty="0" smtClean="0">
                <a:solidFill>
                  <a:schemeClr val="tx2"/>
                </a:solidFill>
                <a:latin typeface="Bookman Old Style" pitchFamily="18" charset="0"/>
              </a:rPr>
              <a:t> по Марку Кукушкину</a:t>
            </a:r>
            <a:br>
              <a:rPr lang="ru-RU" dirty="0" smtClean="0">
                <a:solidFill>
                  <a:schemeClr val="tx2"/>
                </a:solidFill>
                <a:latin typeface="Bookman Old Style" pitchFamily="18" charset="0"/>
              </a:rPr>
            </a:br>
            <a:endParaRPr lang="ru-RU" dirty="0"/>
          </a:p>
        </p:txBody>
      </p:sp>
      <p:sp>
        <p:nvSpPr>
          <p:cNvPr id="3" name="Содержимое 2"/>
          <p:cNvSpPr>
            <a:spLocks noGrp="1"/>
          </p:cNvSpPr>
          <p:nvPr>
            <p:ph idx="1"/>
          </p:nvPr>
        </p:nvSpPr>
        <p:spPr/>
        <p:txBody>
          <a:bodyPr>
            <a:noAutofit/>
          </a:bodyPr>
          <a:lstStyle/>
          <a:p>
            <a:endParaRPr lang="ru-RU" sz="1400" dirty="0"/>
          </a:p>
          <a:p>
            <a:endParaRPr lang="ru-RU" sz="1400" dirty="0"/>
          </a:p>
          <a:p>
            <a:pPr>
              <a:buNone/>
            </a:pPr>
            <a:r>
              <a:rPr lang="ru-RU" sz="1400" dirty="0"/>
              <a:t> </a:t>
            </a:r>
            <a:r>
              <a:rPr lang="ru-RU" sz="2000" dirty="0" err="1" smtClean="0">
                <a:solidFill>
                  <a:schemeClr val="tx2"/>
                </a:solidFill>
                <a:latin typeface="Bookman Old Style" pitchFamily="18" charset="0"/>
              </a:rPr>
              <a:t>Антиистории</a:t>
            </a:r>
            <a:r>
              <a:rPr lang="ru-RU" sz="2000" dirty="0" smtClean="0">
                <a:solidFill>
                  <a:schemeClr val="tx2"/>
                </a:solidFill>
                <a:latin typeface="Bookman Old Style" pitchFamily="18" charset="0"/>
              </a:rPr>
              <a:t> и «</a:t>
            </a:r>
            <a:r>
              <a:rPr lang="ru-RU" sz="2000" dirty="0">
                <a:solidFill>
                  <a:schemeClr val="tx2"/>
                </a:solidFill>
                <a:latin typeface="Bookman Old Style" pitchFamily="18" charset="0"/>
              </a:rPr>
              <a:t>Истории-вирусы»</a:t>
            </a:r>
          </a:p>
          <a:p>
            <a:pPr>
              <a:buNone/>
            </a:pPr>
            <a:r>
              <a:rPr lang="ru-RU" sz="2000" dirty="0">
                <a:solidFill>
                  <a:schemeClr val="tx2"/>
                </a:solidFill>
                <a:latin typeface="Bookman Old Style" pitchFamily="18" charset="0"/>
              </a:rPr>
              <a:t>сократический диалог, цель которого в том, чтобы задать такой вопрос, который нейтрализует </a:t>
            </a:r>
            <a:r>
              <a:rPr lang="ru-RU" sz="2000" dirty="0" err="1">
                <a:solidFill>
                  <a:schemeClr val="tx2"/>
                </a:solidFill>
                <a:latin typeface="Bookman Old Style" pitchFamily="18" charset="0"/>
              </a:rPr>
              <a:t>антиисторию</a:t>
            </a:r>
            <a:endParaRPr lang="ru-RU" sz="2000" dirty="0">
              <a:solidFill>
                <a:schemeClr val="tx2"/>
              </a:solidFill>
              <a:latin typeface="Bookman Old Style" pitchFamily="18" charset="0"/>
            </a:endParaRPr>
          </a:p>
          <a:p>
            <a:pPr>
              <a:buNone/>
            </a:pPr>
            <a:r>
              <a:rPr lang="ru-RU" sz="2000" dirty="0">
                <a:solidFill>
                  <a:schemeClr val="tx2"/>
                </a:solidFill>
                <a:latin typeface="Bookman Old Style" pitchFamily="18" charset="0"/>
              </a:rPr>
              <a:t>доведение до абсурда (выбор слабой стороны </a:t>
            </a:r>
            <a:r>
              <a:rPr lang="ru-RU" sz="2000" dirty="0" err="1">
                <a:solidFill>
                  <a:schemeClr val="tx2"/>
                </a:solidFill>
                <a:latin typeface="Bookman Old Style" pitchFamily="18" charset="0"/>
              </a:rPr>
              <a:t>антиистории</a:t>
            </a:r>
            <a:r>
              <a:rPr lang="ru-RU" sz="2000" dirty="0">
                <a:solidFill>
                  <a:schemeClr val="tx2"/>
                </a:solidFill>
                <a:latin typeface="Bookman Old Style" pitchFamily="18" charset="0"/>
              </a:rPr>
              <a:t> и «раздувание» её до размеров фарса)</a:t>
            </a:r>
          </a:p>
          <a:p>
            <a:pPr>
              <a:buNone/>
            </a:pPr>
            <a:r>
              <a:rPr lang="ru-RU" sz="2000" dirty="0">
                <a:solidFill>
                  <a:schemeClr val="tx2"/>
                </a:solidFill>
                <a:latin typeface="Bookman Old Style" pitchFamily="18" charset="0"/>
              </a:rPr>
              <a:t>метафора (этот старый способ применяют популярные ораторы в случае, если их перебивают: например, они ассоциируют критику с какой-нибудь несуразицей)</a:t>
            </a:r>
          </a:p>
          <a:p>
            <a:pPr>
              <a:buNone/>
            </a:pPr>
            <a:r>
              <a:rPr lang="ru-RU" sz="2000" dirty="0">
                <a:solidFill>
                  <a:schemeClr val="tx2"/>
                </a:solidFill>
                <a:latin typeface="Bookman Old Style" pitchFamily="18" charset="0"/>
              </a:rPr>
              <a:t>преувеличение (изменение ключевого аспекта истории с целью заставить слушателей добродушно рассмеяться).</a:t>
            </a:r>
          </a:p>
          <a:p>
            <a:pPr>
              <a:buNone/>
            </a:pPr>
            <a:r>
              <a:rPr lang="ru-RU" sz="2000" dirty="0">
                <a:solidFill>
                  <a:schemeClr val="tx2"/>
                </a:solidFill>
                <a:latin typeface="Bookman Old Style" pitchFamily="18" charset="0"/>
              </a:rPr>
              <a:t> </a:t>
            </a:r>
          </a:p>
          <a:p>
            <a:pPr>
              <a:buNone/>
            </a:pPr>
            <a:r>
              <a:rPr lang="ru-RU" sz="2000" dirty="0">
                <a:solidFill>
                  <a:schemeClr val="tx2"/>
                </a:solidFill>
                <a:latin typeface="Bookman Old Style" pitchFamily="18" charset="0"/>
              </a:rPr>
              <a:t> </a:t>
            </a:r>
          </a:p>
          <a:p>
            <a:pPr>
              <a:buNone/>
            </a:pPr>
            <a:endParaRPr lang="ru-RU"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2"/>
                </a:solidFill>
              </a:rPr>
              <a:t>А теперь серьезно</a:t>
            </a:r>
            <a:endParaRPr lang="ru-RU" dirty="0">
              <a:solidFill>
                <a:schemeClr val="tx2"/>
              </a:solidFill>
            </a:endParaRPr>
          </a:p>
        </p:txBody>
      </p:sp>
      <p:sp>
        <p:nvSpPr>
          <p:cNvPr id="3" name="Содержимое 2"/>
          <p:cNvSpPr>
            <a:spLocks noGrp="1"/>
          </p:cNvSpPr>
          <p:nvPr>
            <p:ph idx="1"/>
          </p:nvPr>
        </p:nvSpPr>
        <p:spPr/>
        <p:txBody>
          <a:bodyPr/>
          <a:lstStyle/>
          <a:p>
            <a:pPr>
              <a:buNone/>
            </a:pPr>
            <a:r>
              <a:rPr lang="ru-RU" dirty="0" err="1">
                <a:solidFill>
                  <a:schemeClr val="tx2"/>
                </a:solidFill>
              </a:rPr>
              <a:t>Cторителлинг</a:t>
            </a:r>
            <a:r>
              <a:rPr lang="ru-RU" dirty="0">
                <a:solidFill>
                  <a:schemeClr val="tx2"/>
                </a:solidFill>
              </a:rPr>
              <a:t> – это трансляция </a:t>
            </a:r>
            <a:r>
              <a:rPr lang="ru-RU" dirty="0" smtClean="0">
                <a:solidFill>
                  <a:schemeClr val="tx2"/>
                </a:solidFill>
              </a:rPr>
              <a:t>историй со «смыслом».  Под </a:t>
            </a:r>
            <a:r>
              <a:rPr lang="ru-RU" dirty="0">
                <a:solidFill>
                  <a:schemeClr val="tx2"/>
                </a:solidFill>
              </a:rPr>
              <a:t>историей </a:t>
            </a:r>
            <a:r>
              <a:rPr lang="ru-RU" dirty="0" smtClean="0">
                <a:solidFill>
                  <a:schemeClr val="tx2"/>
                </a:solidFill>
              </a:rPr>
              <a:t>понимается любое </a:t>
            </a:r>
            <a:r>
              <a:rPr lang="ru-RU" dirty="0">
                <a:solidFill>
                  <a:schemeClr val="tx2"/>
                </a:solidFill>
              </a:rPr>
              <a:t>сюжетно связанное повествование, которое является выражением какого-либо принципа или ценности </a:t>
            </a:r>
            <a:r>
              <a:rPr lang="ru-RU" dirty="0" smtClean="0">
                <a:solidFill>
                  <a:schemeClr val="tx2"/>
                </a:solidFill>
              </a:rPr>
              <a:t>компании,  социальной группы,  местного сообщества.</a:t>
            </a:r>
            <a:endParaRPr lang="ru-RU"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332657"/>
            <a:ext cx="8062664" cy="1152127"/>
          </a:xfrm>
        </p:spPr>
        <p:txBody>
          <a:bodyPr>
            <a:noAutofit/>
          </a:bodyPr>
          <a:lstStyle/>
          <a:p>
            <a:r>
              <a:rPr lang="ru-RU" sz="2800" dirty="0" smtClean="0">
                <a:solidFill>
                  <a:schemeClr val="tx2"/>
                </a:solidFill>
                <a:latin typeface="Bookman Old Style" pitchFamily="18" charset="0"/>
              </a:rPr>
              <a:t>Место </a:t>
            </a:r>
            <a:r>
              <a:rPr lang="ru-RU" sz="2800" dirty="0" err="1" smtClean="0">
                <a:solidFill>
                  <a:schemeClr val="tx2"/>
                </a:solidFill>
                <a:latin typeface="Bookman Old Style" pitchFamily="18" charset="0"/>
              </a:rPr>
              <a:t>сторителлинга</a:t>
            </a:r>
            <a:r>
              <a:rPr lang="ru-RU" sz="2800" dirty="0" smtClean="0">
                <a:solidFill>
                  <a:schemeClr val="tx2"/>
                </a:solidFill>
                <a:latin typeface="Bookman Old Style" pitchFamily="18" charset="0"/>
              </a:rPr>
              <a:t> в системе коммуникации. Уровни коммуникации по Шейну. Окна </a:t>
            </a:r>
            <a:r>
              <a:rPr lang="ru-RU" sz="2800" dirty="0" err="1" smtClean="0">
                <a:solidFill>
                  <a:schemeClr val="tx2"/>
                </a:solidFill>
                <a:latin typeface="Bookman Old Style" pitchFamily="18" charset="0"/>
              </a:rPr>
              <a:t>Джогари</a:t>
            </a:r>
            <a:endParaRPr lang="ru-RU" sz="2800" dirty="0">
              <a:solidFill>
                <a:schemeClr val="tx2"/>
              </a:solidFill>
              <a:latin typeface="Bookman Old Style"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907704" y="2132856"/>
            <a:ext cx="5438775" cy="366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476672"/>
            <a:ext cx="8352928" cy="4801314"/>
          </a:xfrm>
          <a:prstGeom prst="rect">
            <a:avLst/>
          </a:prstGeom>
        </p:spPr>
        <p:txBody>
          <a:bodyPr wrap="square">
            <a:spAutoFit/>
          </a:bodyPr>
          <a:lstStyle/>
          <a:p>
            <a:pPr algn="ctr"/>
            <a:r>
              <a:rPr lang="ru-RU" b="1" dirty="0" smtClean="0">
                <a:solidFill>
                  <a:schemeClr val="tx2"/>
                </a:solidFill>
                <a:latin typeface="Bookman Old Style" pitchFamily="18" charset="0"/>
              </a:rPr>
              <a:t>Предлагаемая модель демонстрирует четыре вида (уровня) коммуникации, происходящей между двумя людьми.</a:t>
            </a:r>
          </a:p>
          <a:p>
            <a:pPr algn="ctr"/>
            <a:endParaRPr lang="ru-RU" b="1" dirty="0" smtClean="0">
              <a:solidFill>
                <a:schemeClr val="tx2"/>
              </a:solidFill>
              <a:latin typeface="Bookman Old Style" pitchFamily="18" charset="0"/>
            </a:endParaRPr>
          </a:p>
          <a:p>
            <a:pPr algn="ctr"/>
            <a:endParaRPr lang="ru-RU" b="1" dirty="0" smtClean="0">
              <a:solidFill>
                <a:schemeClr val="tx2"/>
              </a:solidFill>
              <a:latin typeface="Bookman Old Style" pitchFamily="18" charset="0"/>
            </a:endParaRPr>
          </a:p>
          <a:p>
            <a:endParaRPr lang="ru-RU" dirty="0">
              <a:solidFill>
                <a:schemeClr val="tx2"/>
              </a:solidFill>
              <a:latin typeface="Bookman Old Style" pitchFamily="18" charset="0"/>
            </a:endParaRPr>
          </a:p>
          <a:p>
            <a:r>
              <a:rPr lang="ru-RU" dirty="0" smtClean="0">
                <a:solidFill>
                  <a:schemeClr val="tx2"/>
                </a:solidFill>
                <a:latin typeface="Bookman Old Style" pitchFamily="18" charset="0"/>
              </a:rPr>
              <a:t>1. Открытая коммуникация (стрелка А). Большая часть коммуникации происходит на первом уровне, между двумя открытыми «я». Самый популярный анализ процесса коммуникации проводится именно на этом уровне.</a:t>
            </a:r>
          </a:p>
          <a:p>
            <a:endParaRPr lang="ru-RU" dirty="0" smtClean="0">
              <a:solidFill>
                <a:schemeClr val="tx2"/>
              </a:solidFill>
              <a:latin typeface="Bookman Old Style" pitchFamily="18" charset="0"/>
            </a:endParaRPr>
          </a:p>
          <a:p>
            <a:endParaRPr lang="ru-RU" dirty="0">
              <a:solidFill>
                <a:schemeClr val="tx2"/>
              </a:solidFill>
              <a:latin typeface="Bookman Old Style" pitchFamily="18" charset="0"/>
            </a:endParaRPr>
          </a:p>
          <a:p>
            <a:endParaRPr lang="ru-RU" dirty="0" smtClean="0">
              <a:solidFill>
                <a:schemeClr val="tx2"/>
              </a:solidFill>
              <a:latin typeface="Bookman Old Style" pitchFamily="18" charset="0"/>
            </a:endParaRPr>
          </a:p>
          <a:p>
            <a:r>
              <a:rPr lang="ru-RU" dirty="0" smtClean="0">
                <a:solidFill>
                  <a:schemeClr val="tx2"/>
                </a:solidFill>
                <a:latin typeface="Bookman Old Style" pitchFamily="18" charset="0"/>
              </a:rPr>
              <a:t>2. Невольная коммуникация, утечка (стрелка В). Второй уровень коммуникации – это сигналы или значения, которые мы получаем от «слепого пятна» человека и которые он посылает бессознательно. Мы можем расценивать эту коммуникацию как «утечку».</a:t>
            </a:r>
          </a:p>
          <a:p>
            <a:endParaRPr lang="ru-RU" dirty="0" smtClean="0">
              <a:solidFill>
                <a:schemeClr val="tx2"/>
              </a:solidFill>
              <a:latin typeface="Bookman Old Styl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404664"/>
            <a:ext cx="8424936" cy="6186309"/>
          </a:xfrm>
          <a:prstGeom prst="rect">
            <a:avLst/>
          </a:prstGeom>
        </p:spPr>
        <p:txBody>
          <a:bodyPr wrap="square">
            <a:spAutoFit/>
          </a:bodyPr>
          <a:lstStyle/>
          <a:p>
            <a:endParaRPr lang="ru-RU" dirty="0" smtClean="0"/>
          </a:p>
          <a:p>
            <a:r>
              <a:rPr lang="ru-RU" dirty="0" smtClean="0">
                <a:solidFill>
                  <a:schemeClr val="tx2"/>
                </a:solidFill>
                <a:latin typeface="Bookman Old Style" pitchFamily="18" charset="0"/>
              </a:rPr>
              <a:t>3. Доверие, выравнивание (стрелка С). Третий уровень коммуникации имеет место, когда мы преднамеренно показываем что-то такое, что обычно утаиваем. Обычно мы расцениваем это как выражение доверия (</a:t>
            </a:r>
            <a:r>
              <a:rPr lang="ru-RU" dirty="0" err="1" smtClean="0">
                <a:solidFill>
                  <a:schemeClr val="tx2"/>
                </a:solidFill>
                <a:latin typeface="Bookman Old Style" pitchFamily="18" charset="0"/>
              </a:rPr>
              <a:t>confiding</a:t>
            </a:r>
            <a:r>
              <a:rPr lang="ru-RU" dirty="0" smtClean="0">
                <a:solidFill>
                  <a:schemeClr val="tx2"/>
                </a:solidFill>
                <a:latin typeface="Bookman Old Style" pitchFamily="18" charset="0"/>
              </a:rPr>
              <a:t>) к кому-то или «выравнивания статуса» (</a:t>
            </a:r>
            <a:r>
              <a:rPr lang="ru-RU" dirty="0" err="1" smtClean="0">
                <a:solidFill>
                  <a:schemeClr val="tx2"/>
                </a:solidFill>
                <a:latin typeface="Bookman Old Style" pitchFamily="18" charset="0"/>
              </a:rPr>
              <a:t>leveling</a:t>
            </a:r>
            <a:r>
              <a:rPr lang="ru-RU" dirty="0" smtClean="0">
                <a:solidFill>
                  <a:schemeClr val="tx2"/>
                </a:solidFill>
                <a:latin typeface="Bookman Old Style" pitchFamily="18" charset="0"/>
              </a:rPr>
              <a:t>), если у нас общие реакции и чувства на происходящие события. Когда мы решаем дать обратную связь в явной форме, мы часто говорим так: «Хорошо, давай будем откровенными».</a:t>
            </a:r>
          </a:p>
          <a:p>
            <a:endParaRPr lang="ru-RU" dirty="0" smtClean="0">
              <a:solidFill>
                <a:schemeClr val="tx2"/>
              </a:solidFill>
              <a:latin typeface="Bookman Old Style" pitchFamily="18" charset="0"/>
            </a:endParaRPr>
          </a:p>
          <a:p>
            <a:r>
              <a:rPr lang="ru-RU" dirty="0" smtClean="0">
                <a:solidFill>
                  <a:schemeClr val="tx2"/>
                </a:solidFill>
                <a:latin typeface="Bookman Old Style" pitchFamily="18" charset="0"/>
              </a:rPr>
              <a:t>4. Эмоциональное «заражение» (стрелка D). Это менее распространенный, но не менее важный уровень коммуникации, который лучше всего обозначить как «эмоциональное заражение». Один человек влияет на чувства другого, даже не осознавая происхождения этого чувства. Иногда чувство, возникшее у реципиента, зеркально отражает чувство отправителя – когда напряжение, отрицаемое отправителем, тем не менее вызывает напряжение и у реципиента. В других случаях чувства разные. Это происходит, например, когда один человек, отрицающий чувство, но демонстрирующий его, вызывает напряжение у другого, потому что тот не знает, следует ли ему реагировать на проявленный уровень коммуникации, исходящий от открытого «я», или на латентный уровень, исходящий от «слепого пятна».</a:t>
            </a:r>
            <a:endParaRPr lang="ru-RU" dirty="0">
              <a:solidFill>
                <a:schemeClr val="tx2"/>
              </a:solidFill>
              <a:latin typeface="Bookman Old Styl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2"/>
                </a:solidFill>
              </a:rPr>
              <a:t>Схема коммуникации</a:t>
            </a:r>
            <a:endParaRPr lang="ru-RU" dirty="0">
              <a:solidFill>
                <a:schemeClr val="tx2"/>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238680" y="2636912"/>
            <a:ext cx="8581792"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8686800" cy="938234"/>
          </a:xfrm>
        </p:spPr>
        <p:txBody>
          <a:bodyPr>
            <a:normAutofit fontScale="90000"/>
          </a:bodyPr>
          <a:lstStyle/>
          <a:p>
            <a:r>
              <a:rPr lang="ru-RU" sz="3100" b="1" dirty="0" smtClean="0">
                <a:solidFill>
                  <a:schemeClr val="tx2"/>
                </a:solidFill>
                <a:latin typeface="Bookman Old Style" pitchFamily="18" charset="0"/>
                <a:cs typeface="Tahoma" pitchFamily="34" charset="0"/>
              </a:rPr>
              <a:t>Основные функции </a:t>
            </a:r>
            <a:r>
              <a:rPr lang="ru-RU" sz="3100" b="1" dirty="0" err="1" smtClean="0">
                <a:solidFill>
                  <a:schemeClr val="tx2"/>
                </a:solidFill>
                <a:latin typeface="Bookman Old Style" pitchFamily="18" charset="0"/>
                <a:cs typeface="Tahoma" pitchFamily="34" charset="0"/>
              </a:rPr>
              <a:t>сторителлинга</a:t>
            </a:r>
            <a:r>
              <a:rPr lang="ru-RU" dirty="0" smtClean="0"/>
              <a:t/>
            </a:r>
            <a:br>
              <a:rPr lang="ru-RU" dirty="0" smtClean="0"/>
            </a:br>
            <a:endParaRPr lang="ru-RU" dirty="0"/>
          </a:p>
        </p:txBody>
      </p:sp>
      <p:sp>
        <p:nvSpPr>
          <p:cNvPr id="3" name="Содержимое 2"/>
          <p:cNvSpPr>
            <a:spLocks noGrp="1"/>
          </p:cNvSpPr>
          <p:nvPr>
            <p:ph idx="1"/>
          </p:nvPr>
        </p:nvSpPr>
        <p:spPr>
          <a:xfrm>
            <a:off x="304800" y="1142984"/>
            <a:ext cx="8686800" cy="5500726"/>
          </a:xfrm>
        </p:spPr>
        <p:txBody>
          <a:bodyPr>
            <a:normAutofit lnSpcReduction="10000"/>
          </a:bodyPr>
          <a:lstStyle/>
          <a:p>
            <a:pPr marL="457200" indent="-457200" algn="just">
              <a:buClrTx/>
              <a:buSzPct val="100000"/>
              <a:buAutoNum type="arabicPeriod"/>
            </a:pPr>
            <a:r>
              <a:rPr lang="ru-RU" sz="2000" b="1" dirty="0" smtClean="0">
                <a:solidFill>
                  <a:schemeClr val="tx2"/>
                </a:solidFill>
                <a:latin typeface="Bookman Old Style" pitchFamily="18" charset="0"/>
                <a:cs typeface="Tahoma" pitchFamily="34" charset="0"/>
              </a:rPr>
              <a:t>Пропагандистская.</a:t>
            </a:r>
          </a:p>
          <a:p>
            <a:pPr marL="457200" indent="-457200" algn="just">
              <a:buNone/>
            </a:pPr>
            <a:r>
              <a:rPr lang="ru-RU" sz="2000" b="1" dirty="0" smtClean="0">
                <a:solidFill>
                  <a:schemeClr val="tx2"/>
                </a:solidFill>
                <a:latin typeface="Bookman Old Style" pitchFamily="18" charset="0"/>
                <a:cs typeface="Tahoma" pitchFamily="34" charset="0"/>
              </a:rPr>
              <a:t>	Это инструмент убеждения сотрудников, позволяющий воодушевить их, вдохновить на новый сложный проект, инициативу и т. п.</a:t>
            </a:r>
          </a:p>
          <a:p>
            <a:pPr algn="just">
              <a:buNone/>
            </a:pPr>
            <a:r>
              <a:rPr lang="ru-RU" sz="2000" b="1" dirty="0" smtClean="0">
                <a:solidFill>
                  <a:schemeClr val="tx2"/>
                </a:solidFill>
                <a:latin typeface="Bookman Old Style" pitchFamily="18" charset="0"/>
                <a:cs typeface="Tahoma" pitchFamily="34" charset="0"/>
              </a:rPr>
              <a:t>2. Объединяющая.</a:t>
            </a:r>
          </a:p>
          <a:p>
            <a:pPr algn="just">
              <a:buNone/>
            </a:pPr>
            <a:r>
              <a:rPr lang="ru-RU" sz="2000" b="1" dirty="0" smtClean="0">
                <a:solidFill>
                  <a:schemeClr val="tx2"/>
                </a:solidFill>
                <a:latin typeface="Bookman Old Style" pitchFamily="18" charset="0"/>
                <a:cs typeface="Tahoma" pitchFamily="34" charset="0"/>
              </a:rPr>
              <a:t>	Истории служат инструментом развития корпоративной/ городской культуры, общей идентичности сообщества.</a:t>
            </a:r>
          </a:p>
          <a:p>
            <a:pPr algn="just">
              <a:buNone/>
            </a:pPr>
            <a:r>
              <a:rPr lang="ru-RU" sz="2000" b="1" dirty="0" smtClean="0">
                <a:solidFill>
                  <a:schemeClr val="tx2"/>
                </a:solidFill>
                <a:latin typeface="Bookman Old Style" pitchFamily="18" charset="0"/>
                <a:cs typeface="Tahoma" pitchFamily="34" charset="0"/>
              </a:rPr>
              <a:t>3. Коммуникативная.</a:t>
            </a:r>
          </a:p>
          <a:p>
            <a:pPr algn="just">
              <a:buNone/>
            </a:pPr>
            <a:r>
              <a:rPr lang="ru-RU" sz="2000" b="1" dirty="0" smtClean="0">
                <a:solidFill>
                  <a:schemeClr val="tx2"/>
                </a:solidFill>
                <a:latin typeface="Bookman Old Style" pitchFamily="18" charset="0"/>
                <a:cs typeface="Tahoma" pitchFamily="34" charset="0"/>
              </a:rPr>
              <a:t>	Истории способны повысить эффективность общения на разных уровнях.</a:t>
            </a:r>
          </a:p>
          <a:p>
            <a:pPr algn="just">
              <a:buNone/>
            </a:pPr>
            <a:r>
              <a:rPr lang="ru-RU" sz="2000" b="1" dirty="0" smtClean="0">
                <a:solidFill>
                  <a:schemeClr val="tx2"/>
                </a:solidFill>
                <a:latin typeface="Bookman Old Style" pitchFamily="18" charset="0"/>
                <a:cs typeface="Tahoma" pitchFamily="34" charset="0"/>
              </a:rPr>
              <a:t>4. Инструмент воздействия.</a:t>
            </a:r>
          </a:p>
          <a:p>
            <a:pPr algn="just">
              <a:buNone/>
            </a:pPr>
            <a:r>
              <a:rPr lang="ru-RU" sz="2000" b="1" dirty="0" smtClean="0">
                <a:solidFill>
                  <a:schemeClr val="tx2"/>
                </a:solidFill>
                <a:latin typeface="Bookman Old Style" pitchFamily="18" charset="0"/>
                <a:cs typeface="Tahoma" pitchFamily="34" charset="0"/>
              </a:rPr>
              <a:t>	</a:t>
            </a:r>
            <a:r>
              <a:rPr lang="ru-RU" sz="2000" b="1" dirty="0" err="1" smtClean="0">
                <a:solidFill>
                  <a:schemeClr val="tx2"/>
                </a:solidFill>
                <a:latin typeface="Bookman Old Style" pitchFamily="18" charset="0"/>
                <a:cs typeface="Tahoma" pitchFamily="34" charset="0"/>
              </a:rPr>
              <a:t>Сторителлинг</a:t>
            </a:r>
            <a:r>
              <a:rPr lang="ru-RU" sz="2000" b="1" dirty="0" smtClean="0">
                <a:solidFill>
                  <a:schemeClr val="tx2"/>
                </a:solidFill>
                <a:latin typeface="Bookman Old Style" pitchFamily="18" charset="0"/>
                <a:cs typeface="Tahoma" pitchFamily="34" charset="0"/>
              </a:rPr>
              <a:t> расширяет арсенал средств мотивации персонала, жителей, укрепляет репутацию лидеров.</a:t>
            </a:r>
          </a:p>
          <a:p>
            <a:pPr algn="just">
              <a:buNone/>
            </a:pPr>
            <a:r>
              <a:rPr lang="ru-RU" sz="2000" b="1" dirty="0" smtClean="0">
                <a:solidFill>
                  <a:schemeClr val="tx2"/>
                </a:solidFill>
                <a:latin typeface="Bookman Old Style" pitchFamily="18" charset="0"/>
                <a:cs typeface="Tahoma" pitchFamily="34" charset="0"/>
              </a:rPr>
              <a:t>5. Утилитарная.</a:t>
            </a:r>
          </a:p>
          <a:p>
            <a:pPr algn="just">
              <a:buNone/>
            </a:pPr>
            <a:r>
              <a:rPr lang="ru-RU" sz="2000" b="1" dirty="0" smtClean="0">
                <a:solidFill>
                  <a:schemeClr val="tx2"/>
                </a:solidFill>
                <a:latin typeface="Bookman Old Style" pitchFamily="18" charset="0"/>
                <a:cs typeface="Tahoma" pitchFamily="34" charset="0"/>
              </a:rPr>
              <a:t>	В ряде случаев это самый простой способ донести до других содержание задачи или проекта.</a:t>
            </a:r>
            <a:endParaRPr lang="ru-RU" sz="2000" b="1" dirty="0">
              <a:solidFill>
                <a:schemeClr val="tx2"/>
              </a:solidFill>
              <a:latin typeface="Bookman Old Style" pitchFamily="18" charset="0"/>
              <a:cs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2"/>
                </a:solidFill>
                <a:latin typeface="Bookman Old Style" pitchFamily="18" charset="0"/>
              </a:rPr>
              <a:t>Зачем </a:t>
            </a:r>
            <a:r>
              <a:rPr lang="ru-RU" dirty="0" err="1" smtClean="0">
                <a:solidFill>
                  <a:schemeClr val="tx2"/>
                </a:solidFill>
                <a:latin typeface="Bookman Old Style" pitchFamily="18" charset="0"/>
              </a:rPr>
              <a:t>сторителлинг</a:t>
            </a:r>
            <a:r>
              <a:rPr lang="ru-RU" dirty="0" smtClean="0">
                <a:solidFill>
                  <a:schemeClr val="tx2"/>
                </a:solidFill>
                <a:latin typeface="Bookman Old Style" pitchFamily="18" charset="0"/>
              </a:rPr>
              <a:t> в библиотеке</a:t>
            </a:r>
            <a:endParaRPr lang="ru-RU" dirty="0">
              <a:solidFill>
                <a:schemeClr val="tx2"/>
              </a:solidFill>
              <a:latin typeface="Bookman Old Style" pitchFamily="18" charset="0"/>
            </a:endParaRPr>
          </a:p>
        </p:txBody>
      </p:sp>
      <p:sp>
        <p:nvSpPr>
          <p:cNvPr id="3" name="Содержимое 2"/>
          <p:cNvSpPr>
            <a:spLocks noGrp="1"/>
          </p:cNvSpPr>
          <p:nvPr>
            <p:ph idx="1"/>
          </p:nvPr>
        </p:nvSpPr>
        <p:spPr/>
        <p:txBody>
          <a:bodyPr>
            <a:normAutofit/>
          </a:bodyPr>
          <a:lstStyle/>
          <a:p>
            <a:pPr algn="ctr">
              <a:buNone/>
            </a:pPr>
            <a:r>
              <a:rPr lang="ru-RU" sz="4400" dirty="0" smtClean="0">
                <a:solidFill>
                  <a:schemeClr val="tx2"/>
                </a:solidFill>
                <a:latin typeface="Bookman Old Style" pitchFamily="18" charset="0"/>
              </a:rPr>
              <a:t>Функции: внешняя и внутренняя</a:t>
            </a:r>
            <a:endParaRPr lang="ru-RU" sz="4400" dirty="0">
              <a:solidFill>
                <a:schemeClr val="tx2"/>
              </a:solidFill>
              <a:latin typeface="Bookman Old Style"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971600" y="3113584"/>
            <a:ext cx="7164288" cy="3744416"/>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617</Words>
  <Application>Microsoft Office PowerPoint</Application>
  <PresentationFormat>Экран (4:3)</PresentationFormat>
  <Paragraphs>81</Paragraphs>
  <Slides>22</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Что такое сторителлинг. «Несерьезный» подход</vt:lpstr>
      <vt:lpstr>А теперь серьезно</vt:lpstr>
      <vt:lpstr>Место сторителлинга в системе коммуникации. Уровни коммуникации по Шейну. Окна Джогари</vt:lpstr>
      <vt:lpstr>Слайд 5</vt:lpstr>
      <vt:lpstr>Слайд 6</vt:lpstr>
      <vt:lpstr>Схема коммуникации</vt:lpstr>
      <vt:lpstr>Основные функции сторителлинга </vt:lpstr>
      <vt:lpstr>Зачем сторителлинг в библиотеке</vt:lpstr>
      <vt:lpstr>Комментарии:</vt:lpstr>
      <vt:lpstr>Внешняя: после «галактики Гутенберга»?</vt:lpstr>
      <vt:lpstr>«Медиа-улигерчи»</vt:lpstr>
      <vt:lpstr>Шотландский центр сторителлинга</vt:lpstr>
      <vt:lpstr> Патриотизм «жизни». Библиотекарь- разработчик позитивного  сценария для местного сообщества  Ключевое умение: научить «вытаскивать» смысл из историй прошлого и настоящего для будущего</vt:lpstr>
      <vt:lpstr>Ресурсы и сторителлинг</vt:lpstr>
      <vt:lpstr>Использование литературы и классики в сторителлинге</vt:lpstr>
      <vt:lpstr>«Цифровой» и «медиа» сторителлинг</vt:lpstr>
      <vt:lpstr>Война и мир</vt:lpstr>
      <vt:lpstr>TEDX в библиотеке</vt:lpstr>
      <vt:lpstr>Сторителлинг  «внутри» библиотеки</vt:lpstr>
      <vt:lpstr>Инструменты корпоративного сторителлинга по Марку Кукушкину </vt:lpstr>
      <vt:lpstr>Инструменты корпоративного сторителлинга по Марку Кукушкину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АБИК01</dc:creator>
  <cp:lastModifiedBy>elena</cp:lastModifiedBy>
  <cp:revision>22</cp:revision>
  <dcterms:created xsi:type="dcterms:W3CDTF">2012-11-21T03:22:18Z</dcterms:created>
  <dcterms:modified xsi:type="dcterms:W3CDTF">2012-12-03T09:04:35Z</dcterms:modified>
</cp:coreProperties>
</file>