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66" r:id="rId13"/>
    <p:sldId id="267" r:id="rId14"/>
    <p:sldId id="272" r:id="rId15"/>
    <p:sldId id="273" r:id="rId16"/>
    <p:sldId id="274" r:id="rId17"/>
    <p:sldId id="275" r:id="rId18"/>
    <p:sldId id="276" r:id="rId19"/>
    <p:sldId id="268" r:id="rId20"/>
    <p:sldId id="277" r:id="rId21"/>
    <p:sldId id="281" r:id="rId22"/>
    <p:sldId id="284" r:id="rId23"/>
    <p:sldId id="285" r:id="rId24"/>
    <p:sldId id="286" r:id="rId25"/>
    <p:sldId id="278" r:id="rId26"/>
    <p:sldId id="280" r:id="rId27"/>
    <p:sldId id="287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>
      <p:cViewPr varScale="1">
        <p:scale>
          <a:sx n="87" d="100"/>
          <a:sy n="87" d="100"/>
        </p:scale>
        <p:origin x="151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217C-F252-4287-8F50-8C55F17B7DEF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9E07-F038-4B75-9B69-35C4CCF8A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461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217C-F252-4287-8F50-8C55F17B7DEF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9E07-F038-4B75-9B69-35C4CCF8A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871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217C-F252-4287-8F50-8C55F17B7DEF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9E07-F038-4B75-9B69-35C4CCF8A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633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217C-F252-4287-8F50-8C55F17B7DEF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9E07-F038-4B75-9B69-35C4CCF8A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597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217C-F252-4287-8F50-8C55F17B7DEF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9E07-F038-4B75-9B69-35C4CCF8A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73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217C-F252-4287-8F50-8C55F17B7DEF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9E07-F038-4B75-9B69-35C4CCF8A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66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217C-F252-4287-8F50-8C55F17B7DEF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9E07-F038-4B75-9B69-35C4CCF8A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263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217C-F252-4287-8F50-8C55F17B7DEF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9E07-F038-4B75-9B69-35C4CCF8A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37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217C-F252-4287-8F50-8C55F17B7DEF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9E07-F038-4B75-9B69-35C4CCF8A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310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217C-F252-4287-8F50-8C55F17B7DEF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9E07-F038-4B75-9B69-35C4CCF8A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845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217C-F252-4287-8F50-8C55F17B7DEF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9E07-F038-4B75-9B69-35C4CCF8A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1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6217C-F252-4287-8F50-8C55F17B7DEF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69E07-F038-4B75-9B69-35C4CCF8A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053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mll.r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Перспективные технологии библиотечного обслуживания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3100" dirty="0" smtClean="0">
                <a:effectLst/>
                <a:latin typeface="Times New Roman"/>
                <a:ea typeface="Times New Roman"/>
                <a:cs typeface="Times New Roman"/>
              </a:rPr>
              <a:t>(Маркетинговый экспресс-анализ)</a:t>
            </a:r>
            <a:r>
              <a:rPr lang="ru-RU" sz="3100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3100" dirty="0" smtClean="0">
                <a:effectLst/>
                <a:latin typeface="Times New Roman"/>
                <a:ea typeface="Calibri"/>
                <a:cs typeface="Times New Roman"/>
              </a:rPr>
            </a:b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85184"/>
            <a:ext cx="6400800" cy="553616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Ноздрин И.В., Тверь 2015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09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5793507"/>
          </a:xfrm>
        </p:spPr>
        <p:txBody>
          <a:bodyPr>
            <a:normAutofit fontScale="92500" lnSpcReduction="20000"/>
          </a:bodyPr>
          <a:lstStyle/>
          <a:p>
            <a:pPr marL="0" lvl="2" indent="0">
              <a:buNone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Купить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интернет-магазине</a:t>
            </a:r>
          </a:p>
          <a:p>
            <a:pPr marL="0" lvl="2" indent="0">
              <a:buNone/>
            </a:pPr>
            <a:r>
              <a:rPr lang="ru-RU" sz="2000" dirty="0" smtClean="0">
                <a:effectLst/>
                <a:latin typeface="Times New Roman"/>
                <a:ea typeface="Calibri"/>
              </a:rPr>
              <a:t>    В настоящий момент фактически все издательства используют в качестве одного из направлений сбытовой политики интернет-канал.</a:t>
            </a:r>
          </a:p>
          <a:p>
            <a:pPr marL="0" lvl="2" indent="0">
              <a:buNone/>
            </a:pPr>
            <a:r>
              <a:rPr lang="ru-RU" sz="2000" dirty="0" smtClean="0">
                <a:latin typeface="Times New Roman"/>
                <a:ea typeface="Calibri"/>
              </a:rPr>
              <a:t>   Ниже </a:t>
            </a:r>
            <a:r>
              <a:rPr lang="ru-RU" sz="2000" dirty="0">
                <a:latin typeface="Times New Roman"/>
                <a:ea typeface="Calibri"/>
              </a:rPr>
              <a:t>приводится характеристика основных крупнейших </a:t>
            </a:r>
            <a:r>
              <a:rPr lang="ru-RU" sz="2000" dirty="0" smtClean="0">
                <a:latin typeface="Times New Roman"/>
                <a:ea typeface="Calibri"/>
              </a:rPr>
              <a:t>интернет-магазинов</a:t>
            </a:r>
            <a:r>
              <a:rPr lang="ru-RU" sz="2000" dirty="0">
                <a:latin typeface="Times New Roman"/>
                <a:ea typeface="Calibri"/>
              </a:rPr>
              <a:t>:</a:t>
            </a:r>
            <a:endParaRPr lang="ru-RU" sz="2000" dirty="0" smtClean="0">
              <a:effectLst/>
              <a:latin typeface="Times New Roman"/>
              <a:ea typeface="Calibri"/>
            </a:endParaRPr>
          </a:p>
          <a:p>
            <a:pPr marL="0" lvl="2" indent="0">
              <a:buNone/>
            </a:pPr>
            <a:endParaRPr lang="ru-RU" sz="2000" dirty="0">
              <a:latin typeface="Times New Roman"/>
              <a:ea typeface="Calibri"/>
            </a:endParaRPr>
          </a:p>
          <a:p>
            <a:pPr marL="0" lvl="2" indent="0">
              <a:buNone/>
            </a:pPr>
            <a:endParaRPr lang="ru-RU" sz="2000" dirty="0" smtClean="0">
              <a:effectLst/>
              <a:latin typeface="Times New Roman"/>
              <a:ea typeface="Calibri"/>
            </a:endParaRPr>
          </a:p>
          <a:p>
            <a:pPr marL="0" lvl="2" indent="0">
              <a:buNone/>
            </a:pPr>
            <a:endParaRPr lang="ru-RU" sz="2000" dirty="0">
              <a:latin typeface="Times New Roman"/>
              <a:ea typeface="Calibri"/>
            </a:endParaRPr>
          </a:p>
          <a:p>
            <a:pPr marL="0" lvl="2" indent="0">
              <a:buNone/>
            </a:pPr>
            <a:endParaRPr lang="ru-RU" sz="2000" dirty="0" smtClean="0">
              <a:effectLst/>
              <a:latin typeface="Times New Roman"/>
              <a:ea typeface="Calibri"/>
            </a:endParaRPr>
          </a:p>
          <a:p>
            <a:pPr marL="0" lvl="2" indent="0">
              <a:buNone/>
            </a:pPr>
            <a:endParaRPr lang="ru-RU" sz="2000" dirty="0">
              <a:latin typeface="Times New Roman"/>
              <a:ea typeface="Calibri"/>
            </a:endParaRPr>
          </a:p>
          <a:p>
            <a:pPr marL="0" lvl="2" indent="0">
              <a:buNone/>
            </a:pPr>
            <a:endParaRPr lang="ru-RU" sz="2000" dirty="0" smtClean="0">
              <a:effectLst/>
              <a:latin typeface="Times New Roman"/>
              <a:ea typeface="Calibri"/>
            </a:endParaRPr>
          </a:p>
          <a:p>
            <a:pPr marL="0" lvl="2" indent="0">
              <a:buNone/>
            </a:pPr>
            <a:endParaRPr lang="ru-RU" sz="2000" dirty="0">
              <a:latin typeface="Times New Roman"/>
              <a:ea typeface="Calibri"/>
            </a:endParaRPr>
          </a:p>
          <a:p>
            <a:pPr marL="0" lvl="2" indent="0">
              <a:buNone/>
            </a:pPr>
            <a:endParaRPr lang="ru-RU" sz="2000" dirty="0" smtClean="0">
              <a:effectLst/>
              <a:latin typeface="Times New Roman"/>
              <a:ea typeface="Calibri"/>
            </a:endParaRPr>
          </a:p>
          <a:p>
            <a:pPr marL="0" lvl="2" indent="0">
              <a:buNone/>
            </a:pPr>
            <a:endParaRPr lang="ru-RU" sz="2000" dirty="0">
              <a:latin typeface="Times New Roman"/>
              <a:ea typeface="Calibri"/>
            </a:endParaRPr>
          </a:p>
          <a:p>
            <a:endParaRPr lang="ru-RU" sz="1700" dirty="0" smtClean="0"/>
          </a:p>
          <a:p>
            <a:endParaRPr lang="ru-RU" sz="1700" dirty="0"/>
          </a:p>
          <a:p>
            <a:r>
              <a:rPr lang="ru-RU" sz="1700" dirty="0" smtClean="0"/>
              <a:t>Литература </a:t>
            </a:r>
            <a:r>
              <a:rPr lang="ru-RU" sz="1700" dirty="0"/>
              <a:t>научной и профессиональной направленности в них представлена слабо, а издания органов научно-технической информации не представлены вовсе. </a:t>
            </a:r>
          </a:p>
          <a:p>
            <a:r>
              <a:rPr lang="ru-RU" sz="1700" dirty="0"/>
              <a:t>Используемый поиск дает значительное количество «мусора».</a:t>
            </a:r>
          </a:p>
          <a:p>
            <a:r>
              <a:rPr lang="ru-RU" sz="1700" dirty="0"/>
              <a:t>Доставка осуществляется «Почтой России», что добавляет к стоимости книги 250-350 руб. в среднем по России. </a:t>
            </a:r>
          </a:p>
          <a:p>
            <a:pPr marL="0" lvl="2" indent="0">
              <a:buNone/>
            </a:pPr>
            <a:endParaRPr lang="ru-RU" sz="2000" dirty="0" smtClean="0">
              <a:effectLst/>
              <a:latin typeface="Times New Roman"/>
              <a:ea typeface="Calibri"/>
            </a:endParaRPr>
          </a:p>
          <a:p>
            <a:pPr marL="0" lvl="2" indent="0">
              <a:buNone/>
            </a:pPr>
            <a:endParaRPr lang="ru-RU" sz="2000" dirty="0" smtClean="0">
              <a:effectLst/>
              <a:latin typeface="Times New Roman"/>
              <a:ea typeface="Calibri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052597"/>
              </p:ext>
            </p:extLst>
          </p:nvPr>
        </p:nvGraphicFramePr>
        <p:xfrm>
          <a:off x="683568" y="1700808"/>
          <a:ext cx="7416824" cy="2943327"/>
        </p:xfrm>
        <a:graphic>
          <a:graphicData uri="http://schemas.openxmlformats.org/drawingml/2006/table">
            <a:tbl>
              <a:tblPr firstRow="1" firstCol="1" bandRow="1"/>
              <a:tblGrid>
                <a:gridCol w="499653"/>
                <a:gridCol w="1156531"/>
                <a:gridCol w="911300"/>
                <a:gridCol w="2931882"/>
                <a:gridCol w="1917458"/>
              </a:tblGrid>
              <a:tr h="5580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Магазин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Объем, тыс.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Поиск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Профессиональная литература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Books.ru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Основные метаданные, ключевые слова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незначительно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Лабиринт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Ключевые слова+жанр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незначительно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0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Книга.ру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444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Ключевые+торговый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классификатор 2-а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уровна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незначительно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ОЗОН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Ключевые+торговый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классификатор 2-3 уровня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незначительно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Библио-Глобус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Основные метаданные, ключевые слова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частично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Read.ru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3122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Основные метаданные, ключевые слова +жанры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частично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Библион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Ключевые слова+ жанры 3 уровня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частично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Физматкнига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Ключевые слова, УДК 3 уровня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исключительно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336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lvl="2" indent="0">
              <a:buNone/>
            </a:pPr>
            <a:r>
              <a:rPr lang="ru-RU" dirty="0" smtClean="0"/>
              <a:t>3</a:t>
            </a:r>
            <a:r>
              <a:rPr lang="ru-RU" u="sng" dirty="0" smtClean="0"/>
              <a:t>. Купить </a:t>
            </a:r>
            <a:r>
              <a:rPr lang="ru-RU" u="sng" dirty="0"/>
              <a:t>у агрегаторов электронных </a:t>
            </a:r>
            <a:r>
              <a:rPr lang="ru-RU" u="sng" dirty="0" smtClean="0"/>
              <a:t>книг</a:t>
            </a:r>
            <a:endParaRPr lang="ru-RU" sz="2000" u="sng" dirty="0" smtClean="0"/>
          </a:p>
          <a:p>
            <a:pPr marL="0" indent="0">
              <a:buNone/>
            </a:pPr>
            <a:r>
              <a:rPr lang="ru-RU" sz="2000" dirty="0" smtClean="0"/>
              <a:t>	Представлены агрегаторы, оказывающие услуги частным лицам</a:t>
            </a:r>
            <a:endParaRPr lang="ru-RU" sz="20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545561"/>
              </p:ext>
            </p:extLst>
          </p:nvPr>
        </p:nvGraphicFramePr>
        <p:xfrm>
          <a:off x="971600" y="1484784"/>
          <a:ext cx="7344816" cy="3840480"/>
        </p:xfrm>
        <a:graphic>
          <a:graphicData uri="http://schemas.openxmlformats.org/drawingml/2006/table">
            <a:tbl>
              <a:tblPr firstRow="1" firstCol="1" bandRow="1"/>
              <a:tblGrid>
                <a:gridCol w="484233"/>
                <a:gridCol w="1645982"/>
                <a:gridCol w="2033231"/>
                <a:gridCol w="1741210"/>
                <a:gridCol w="1440160"/>
              </a:tblGrid>
              <a:tr h="197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Агрегатор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Физ. лицо/цена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Тематика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Объем фонда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9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Znanium.com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70% стоимости печатной книги.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Учебная, научная, профессиональная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20513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98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ЭБС «КнигаФонд»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5000 руб./год на всю коллекцию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300-700 руб./год на одну тематическую коллекцию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 b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Многопрофильная</a:t>
                      </a:r>
                      <a:endParaRPr lang="ru-RU" sz="14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153382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ЭБС IQlib.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5000 руб./год на всю коллекцию</a:t>
                      </a:r>
                    </a:p>
                    <a:p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300-700 руб./год на одну тематическую коллекцию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Учебная, научная, профессиональная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3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эбс iprbooks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Условия индивидуального подключения от 1000 руб. за 1 год;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Учебная, научная, профессиональная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4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ЛитРес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Художественная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750000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987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в библиотеке:</a:t>
            </a: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из фондов самой библиотеки;</a:t>
            </a:r>
          </a:p>
          <a:p>
            <a:pPr marL="0" indent="0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/>
              <a:t>Всего общедоступных библиотек 39,5 тыс., в </a:t>
            </a:r>
            <a:r>
              <a:rPr lang="ru-RU" dirty="0" err="1"/>
              <a:t>т.ч</a:t>
            </a:r>
            <a:r>
              <a:rPr lang="ru-RU" dirty="0"/>
              <a:t>.: городских – 9,5 тыс., сельских – 30,3 тыс.</a:t>
            </a:r>
          </a:p>
          <a:p>
            <a:r>
              <a:rPr lang="ru-RU" dirty="0"/>
              <a:t>Зарегистрированных пользователей (2013 г.) – 51,4 млн. чел., в </a:t>
            </a:r>
            <a:r>
              <a:rPr lang="ru-RU" dirty="0" err="1"/>
              <a:t>т.ч</a:t>
            </a:r>
            <a:r>
              <a:rPr lang="ru-RU" dirty="0"/>
              <a:t>.: городских – 35,1 млн. чел., сельских – 16,3 млн. чел.</a:t>
            </a:r>
          </a:p>
          <a:p>
            <a:r>
              <a:rPr lang="ru-RU" dirty="0"/>
              <a:t>Число выданных экземпляров в среднем на одного пользователя, экз.:</a:t>
            </a:r>
          </a:p>
          <a:p>
            <a:r>
              <a:rPr lang="ru-RU" dirty="0"/>
              <a:t>городских библиотеках – </a:t>
            </a:r>
            <a:r>
              <a:rPr lang="ru-RU" b="1" dirty="0">
                <a:solidFill>
                  <a:srgbClr val="FF0000"/>
                </a:solidFill>
              </a:rPr>
              <a:t>21,5;</a:t>
            </a:r>
          </a:p>
          <a:p>
            <a:r>
              <a:rPr lang="ru-RU" dirty="0"/>
              <a:t>сельских библиотеках – </a:t>
            </a:r>
            <a:r>
              <a:rPr lang="ru-RU" b="1" dirty="0">
                <a:solidFill>
                  <a:srgbClr val="FF0000"/>
                </a:solidFill>
              </a:rPr>
              <a:t>23,5.</a:t>
            </a:r>
          </a:p>
          <a:p>
            <a:r>
              <a:rPr lang="ru-RU" dirty="0"/>
              <a:t>Учебная, научная и профессиональная литература сконцентрирована в федеральных, отраслевых и  центральных региональных научных библиотеках, т.е.  в 100 библиотеках страны  в 85 городах.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3781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межбиблиотечному </a:t>
            </a:r>
            <a:r>
              <a:rPr lang="ru-RU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обмену</a:t>
            </a:r>
          </a:p>
          <a:p>
            <a:pPr marL="0" indent="0">
              <a:buNone/>
            </a:pPr>
            <a:r>
              <a:rPr lang="ru-RU" sz="2400" dirty="0"/>
              <a:t>Основными потребителями услуг МБА/ЭДД являются муниципальные библиотеки. Объем МБА не превышает 0,5% от объема книговыдачи центральных </a:t>
            </a:r>
            <a:r>
              <a:rPr lang="ru-RU" sz="2400" dirty="0" smtClean="0"/>
              <a:t>региональных, федеральных и отраслевых библиотек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9241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ru-RU" sz="27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5. </a:t>
            </a:r>
            <a:r>
              <a:rPr lang="ru-RU" sz="2700" u="sng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Получить </a:t>
            </a:r>
            <a:r>
              <a:rPr lang="ru-RU" sz="2700" u="sng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по </a:t>
            </a:r>
            <a:r>
              <a:rPr lang="ru-RU" sz="2700" u="sng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ЭБА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Начало положено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- </a:t>
            </a:r>
            <a:r>
              <a:rPr lang="en-US" b="1" dirty="0">
                <a:hlinkClick r:id="rId2"/>
              </a:rPr>
              <a:t>http</a:t>
            </a:r>
            <a:r>
              <a:rPr lang="ru-RU" b="1" dirty="0">
                <a:hlinkClick r:id="rId2"/>
              </a:rPr>
              <a:t>://</a:t>
            </a:r>
            <a:r>
              <a:rPr lang="en-US" b="1" dirty="0">
                <a:hlinkClick r:id="rId2"/>
              </a:rPr>
              <a:t>www</a:t>
            </a:r>
            <a:r>
              <a:rPr lang="ru-RU" b="1" dirty="0">
                <a:hlinkClick r:id="rId2"/>
              </a:rPr>
              <a:t>.</a:t>
            </a:r>
            <a:r>
              <a:rPr lang="en-US" b="1" dirty="0" err="1">
                <a:hlinkClick r:id="rId2"/>
              </a:rPr>
              <a:t>emll</a:t>
            </a:r>
            <a:r>
              <a:rPr lang="ru-RU" b="1" dirty="0">
                <a:hlinkClick r:id="rId2"/>
              </a:rPr>
              <a:t>.</a:t>
            </a:r>
            <a:r>
              <a:rPr lang="en-US" b="1" dirty="0" err="1" smtClean="0">
                <a:hlinkClick r:id="rId2"/>
              </a:rPr>
              <a:t>ru</a:t>
            </a:r>
            <a:endParaRPr lang="ru-RU" b="1" dirty="0" smtClean="0"/>
          </a:p>
          <a:p>
            <a:pPr marL="0" indent="0">
              <a:buNone/>
            </a:pP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8807624" cy="4954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5044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Промежуточные 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ru-RU" u="sng" dirty="0" smtClean="0"/>
              <a:t>Магазины</a:t>
            </a:r>
            <a:r>
              <a:rPr lang="ru-RU" dirty="0"/>
              <a:t>:</a:t>
            </a:r>
          </a:p>
          <a:p>
            <a:pPr lvl="0"/>
            <a:r>
              <a:rPr lang="ru-RU" dirty="0"/>
              <a:t>сосредоточены только в крупных городах. </a:t>
            </a:r>
          </a:p>
          <a:p>
            <a:pPr lvl="0"/>
            <a:r>
              <a:rPr lang="ru-RU" dirty="0"/>
              <a:t>широкая номенклатура только в Москве и Санкт-Петербурге.</a:t>
            </a:r>
          </a:p>
          <a:p>
            <a:pPr lvl="0"/>
            <a:r>
              <a:rPr lang="ru-RU" dirty="0" smtClean="0"/>
              <a:t>общая </a:t>
            </a:r>
            <a:r>
              <a:rPr lang="ru-RU" dirty="0"/>
              <a:t>номенклатура не превышает 200 тыс. наименований, в наличие только то, что не продано </a:t>
            </a:r>
          </a:p>
          <a:p>
            <a:pPr lvl="0"/>
            <a:r>
              <a:rPr lang="ru-RU" dirty="0"/>
              <a:t>глубина охвата не превышает 5-10 лет.</a:t>
            </a:r>
          </a:p>
          <a:p>
            <a:pPr lvl="0"/>
            <a:r>
              <a:rPr lang="ru-RU" dirty="0"/>
              <a:t>при минимальной тиражности научной литературы основная номенклатура сосредоточена в ограниченном количестве магазинов;</a:t>
            </a:r>
          </a:p>
          <a:p>
            <a:pPr lvl="0"/>
            <a:r>
              <a:rPr lang="ru-RU" dirty="0"/>
              <a:t>издания органов научно-технической информации не представлены вовсе.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7538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ru-RU" u="sng" dirty="0"/>
              <a:t>Интернет-магазины:</a:t>
            </a:r>
            <a:endParaRPr lang="ru-RU" dirty="0"/>
          </a:p>
          <a:p>
            <a:pPr lvl="0"/>
            <a:r>
              <a:rPr lang="ru-RU" dirty="0"/>
              <a:t>общая номенклатура в пределах миллиона наименований;</a:t>
            </a:r>
          </a:p>
          <a:p>
            <a:pPr lvl="0"/>
            <a:r>
              <a:rPr lang="ru-RU" dirty="0"/>
              <a:t>научная и профессиональная литература сосредоточена в основном в интернет-магазинах издательств, в крупных интернет-магазинах представлена в очень ограниченном количестве;</a:t>
            </a:r>
          </a:p>
          <a:p>
            <a:pPr lvl="0"/>
            <a:r>
              <a:rPr lang="ru-RU" dirty="0"/>
              <a:t>в наличие только то, что не продано, </a:t>
            </a:r>
          </a:p>
          <a:p>
            <a:pPr lvl="0"/>
            <a:r>
              <a:rPr lang="ru-RU" dirty="0"/>
              <a:t>глубина охвата не превышает 5-10 лет.</a:t>
            </a:r>
          </a:p>
          <a:p>
            <a:pPr lvl="0"/>
            <a:r>
              <a:rPr lang="ru-RU" dirty="0"/>
              <a:t>пункты выдачи есть только в нескольких (5-10) крупных городах;</a:t>
            </a:r>
          </a:p>
          <a:p>
            <a:pPr lvl="0"/>
            <a:r>
              <a:rPr lang="ru-RU" dirty="0">
                <a:solidFill>
                  <a:srgbClr val="FF0000"/>
                </a:solidFill>
              </a:rPr>
              <a:t>затраты на покупку  книги с учетом стоимости доставки «Почтой России» почти удваивается;</a:t>
            </a:r>
          </a:p>
          <a:p>
            <a:r>
              <a:rPr lang="ru-RU" dirty="0"/>
              <a:t>поиск в каталогах примитивный, как правило ограничен использованием  ключевых слов и тематикой в виде «жанра» 2-3 уровня</a:t>
            </a:r>
          </a:p>
        </p:txBody>
      </p:sp>
    </p:spTree>
    <p:extLst>
      <p:ext uri="{BB962C8B-B14F-4D97-AF65-F5344CB8AC3E}">
        <p14:creationId xmlns:p14="http://schemas.microsoft.com/office/powerpoint/2010/main" val="18418541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500" u="sng" dirty="0" smtClean="0"/>
              <a:t>Агрегаторы</a:t>
            </a:r>
          </a:p>
          <a:p>
            <a:pPr lvl="0"/>
            <a:r>
              <a:rPr lang="ru-RU" sz="2800" dirty="0"/>
              <a:t>глубина </a:t>
            </a:r>
            <a:r>
              <a:rPr lang="ru-RU" sz="2800" dirty="0" smtClean="0"/>
              <a:t>охвата – не превышает 5 лет (договор с автором)</a:t>
            </a:r>
          </a:p>
          <a:p>
            <a:pPr lvl="0">
              <a:spcBef>
                <a:spcPts val="0"/>
              </a:spcBef>
            </a:pPr>
            <a:r>
              <a:rPr lang="ru-RU" sz="2800" dirty="0" smtClean="0"/>
              <a:t>общая номенклатура:</a:t>
            </a:r>
          </a:p>
          <a:p>
            <a:pPr lvl="0" algn="r">
              <a:buFont typeface="Wingdings" panose="05000000000000000000" pitchFamily="2" charset="2"/>
              <a:buChar char="Ø"/>
            </a:pPr>
            <a:r>
              <a:rPr lang="ru-RU" sz="2800" dirty="0" smtClean="0"/>
              <a:t> учебная</a:t>
            </a:r>
            <a:r>
              <a:rPr lang="ru-RU" sz="2800" dirty="0"/>
              <a:t>, научная и </a:t>
            </a:r>
            <a:r>
              <a:rPr lang="ru-RU" sz="2800" dirty="0" smtClean="0"/>
              <a:t>профессиональная- до 50 тыс.</a:t>
            </a:r>
          </a:p>
          <a:p>
            <a:pPr lvl="0" algn="r">
              <a:buFont typeface="Wingdings" panose="05000000000000000000" pitchFamily="2" charset="2"/>
              <a:buChar char="Ø"/>
            </a:pPr>
            <a:r>
              <a:rPr lang="ru-RU" sz="2800" dirty="0" smtClean="0"/>
              <a:t>художественная и прочая - в </a:t>
            </a:r>
            <a:r>
              <a:rPr lang="ru-RU" sz="2800" dirty="0"/>
              <a:t>пределах </a:t>
            </a:r>
            <a:r>
              <a:rPr lang="ru-RU" sz="2800" dirty="0" smtClean="0"/>
              <a:t>миллиона;</a:t>
            </a:r>
            <a:endParaRPr lang="ru-RU" sz="2800" dirty="0"/>
          </a:p>
          <a:p>
            <a:r>
              <a:rPr lang="ru-RU" sz="2800" dirty="0" smtClean="0"/>
              <a:t>поиск – метаданные, ключевые слова</a:t>
            </a:r>
          </a:p>
          <a:p>
            <a:r>
              <a:rPr lang="ru-RU" sz="2800" dirty="0" smtClean="0"/>
              <a:t>цена - привлекательная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960849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500" u="sng" dirty="0"/>
              <a:t>Электронный библиотечный </a:t>
            </a:r>
            <a:r>
              <a:rPr lang="ru-RU" sz="2500" u="sng" dirty="0" smtClean="0"/>
              <a:t>абонемент – </a:t>
            </a:r>
            <a:r>
              <a:rPr lang="ru-RU" sz="2500" dirty="0" smtClean="0"/>
              <a:t>ПОТЕНЦИАЛ:</a:t>
            </a:r>
          </a:p>
          <a:p>
            <a:pPr marL="0" indent="0">
              <a:buNone/>
            </a:pPr>
            <a:endParaRPr lang="ru-RU" sz="2500" dirty="0" smtClean="0"/>
          </a:p>
          <a:p>
            <a:pPr lvl="0">
              <a:lnSpc>
                <a:spcPct val="150000"/>
              </a:lnSpc>
            </a:pPr>
            <a:r>
              <a:rPr lang="ru-RU" sz="2400" dirty="0"/>
              <a:t>глубина охвата – </a:t>
            </a:r>
            <a:r>
              <a:rPr lang="ru-RU" sz="2400" dirty="0" smtClean="0"/>
              <a:t>с 1563 года</a:t>
            </a:r>
            <a:endParaRPr lang="ru-RU" sz="2400" dirty="0"/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ru-RU" sz="2400" dirty="0"/>
              <a:t>общая </a:t>
            </a:r>
            <a:r>
              <a:rPr lang="ru-RU" sz="2400" dirty="0" smtClean="0"/>
              <a:t>номенклатура – 15 млн. наименований и 1, 5 млрд. томов.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поиск </a:t>
            </a:r>
            <a:r>
              <a:rPr lang="ru-RU" sz="2400" dirty="0"/>
              <a:t>– </a:t>
            </a:r>
            <a:r>
              <a:rPr lang="ru-RU" sz="2400" dirty="0" smtClean="0"/>
              <a:t>библиотечного качества</a:t>
            </a:r>
            <a:endParaRPr lang="ru-RU" sz="2400" dirty="0"/>
          </a:p>
          <a:p>
            <a:pPr>
              <a:lnSpc>
                <a:spcPct val="150000"/>
              </a:lnSpc>
            </a:pPr>
            <a:r>
              <a:rPr lang="ru-RU" sz="2400" dirty="0"/>
              <a:t>цена - </a:t>
            </a:r>
            <a:r>
              <a:rPr lang="en-US" sz="2400" dirty="0" smtClean="0"/>
              <a:t>???????????</a:t>
            </a:r>
            <a:endParaRPr lang="ru-RU" sz="2400" dirty="0"/>
          </a:p>
          <a:p>
            <a:pPr marL="0" indent="0">
              <a:buNone/>
            </a:pP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3930453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Сколько может стоить книговыдача в ЭБА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u="sng" dirty="0" smtClean="0"/>
              <a:t>Логика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/>
              <a:t>ЭБА </a:t>
            </a:r>
            <a:r>
              <a:rPr lang="ru-RU" dirty="0" smtClean="0"/>
              <a:t> для  </a:t>
            </a:r>
            <a:r>
              <a:rPr lang="ru-RU" dirty="0"/>
              <a:t>библиотеки-абонента– </a:t>
            </a:r>
            <a:r>
              <a:rPr lang="ru-RU" dirty="0" smtClean="0"/>
              <a:t>аналог комплектования.</a:t>
            </a:r>
          </a:p>
          <a:p>
            <a:pPr marL="0" indent="0">
              <a:buNone/>
            </a:pPr>
            <a:r>
              <a:rPr lang="ru-RU" dirty="0" smtClean="0"/>
              <a:t>Средняя цена книги – 300 руб.</a:t>
            </a:r>
          </a:p>
          <a:p>
            <a:pPr marL="0" indent="0">
              <a:buNone/>
            </a:pPr>
            <a:r>
              <a:rPr lang="ru-RU" dirty="0" smtClean="0"/>
              <a:t>Усредненный экземпляр Книги выдается 4 раза за время пребывания в фонде (экспертная оценка).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Цена книговыдачи – 75 руб.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6958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Целевые указания руководящих документов: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Обеспечение свободного доступа к информации и знаниям  </a:t>
            </a:r>
          </a:p>
          <a:p>
            <a:r>
              <a:rPr lang="ru-RU" dirty="0" smtClean="0"/>
              <a:t>Обеспечение равного доступа к информационным ресурсам  </a:t>
            </a:r>
          </a:p>
          <a:p>
            <a:r>
              <a:rPr lang="ru-RU" dirty="0" smtClean="0"/>
              <a:t>Обеспечение всеобщей доступности информации и культурных ценностей, собираемых библиотеками </a:t>
            </a:r>
          </a:p>
          <a:p>
            <a:r>
              <a:rPr lang="ru-RU" dirty="0" smtClean="0"/>
              <a:t>Преодоление «цифрового разрыва» </a:t>
            </a:r>
          </a:p>
          <a:p>
            <a:r>
              <a:rPr lang="ru-RU" dirty="0" smtClean="0"/>
              <a:t> Развитие цифрового контента и сохранение культурного наследия, хранящегося в библиотеках </a:t>
            </a:r>
          </a:p>
        </p:txBody>
      </p:sp>
    </p:spTree>
    <p:extLst>
      <p:ext uri="{BB962C8B-B14F-4D97-AF65-F5344CB8AC3E}">
        <p14:creationId xmlns:p14="http://schemas.microsoft.com/office/powerpoint/2010/main" val="2260677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ru-RU" dirty="0"/>
              <a:t> - художественная и прочая литература</a:t>
            </a:r>
          </a:p>
          <a:p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5220072" y="5445224"/>
            <a:ext cx="129614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255584"/>
              </p:ext>
            </p:extLst>
          </p:nvPr>
        </p:nvGraphicFramePr>
        <p:xfrm>
          <a:off x="611560" y="1700808"/>
          <a:ext cx="7848873" cy="30137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1346"/>
                <a:gridCol w="1528031"/>
                <a:gridCol w="1215119"/>
                <a:gridCol w="1296144"/>
                <a:gridCol w="2088233"/>
              </a:tblGrid>
              <a:tr h="778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Книжный магазин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Интернет-магазин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Агрегаторы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(ЭБС)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Библиотека </a:t>
                      </a:r>
                      <a:r>
                        <a:rPr lang="ru-RU" sz="1800" dirty="0" smtClean="0">
                          <a:effectLst/>
                        </a:rPr>
                        <a:t>(муниципальная)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6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Полнота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6988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Качество поиска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349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Доступность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461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Оперативность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349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Цена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(доставка по МБА)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24055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smtClean="0"/>
              <a:t>Конкурентспособность ЭБА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учебная, научная и профессиональная литература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796542"/>
              </p:ext>
            </p:extLst>
          </p:nvPr>
        </p:nvGraphicFramePr>
        <p:xfrm>
          <a:off x="755576" y="2780928"/>
          <a:ext cx="7848873" cy="30137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1346"/>
                <a:gridCol w="1528031"/>
                <a:gridCol w="1215119"/>
                <a:gridCol w="1296144"/>
                <a:gridCol w="2088233"/>
              </a:tblGrid>
              <a:tr h="778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Книжный магазин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Интернет-магазин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Агрегаторы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(ЭБС)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Библиотека </a:t>
                      </a:r>
                      <a:r>
                        <a:rPr lang="ru-RU" sz="1800" dirty="0" smtClean="0">
                          <a:effectLst/>
                        </a:rPr>
                        <a:t>(муниципальная)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6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Полнота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6988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Качество поиска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349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Доступность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461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Оперативность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349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Цена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(доставка по МБА)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flipV="1">
            <a:off x="5220072" y="5445224"/>
            <a:ext cx="129614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590140"/>
              </p:ext>
            </p:extLst>
          </p:nvPr>
        </p:nvGraphicFramePr>
        <p:xfrm>
          <a:off x="683568" y="2757276"/>
          <a:ext cx="7848873" cy="30137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1346"/>
                <a:gridCol w="1528031"/>
                <a:gridCol w="1215119"/>
                <a:gridCol w="1296144"/>
                <a:gridCol w="2088233"/>
              </a:tblGrid>
              <a:tr h="778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Книжный магазин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Интернет-магазин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Агрегаторы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(ЭБС)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Библиотека </a:t>
                      </a:r>
                      <a:r>
                        <a:rPr lang="ru-RU" sz="1800" dirty="0" smtClean="0">
                          <a:effectLst/>
                        </a:rPr>
                        <a:t>(муниципальная)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6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Полнота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6988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Качество поиска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349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Доступность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461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Оперативность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349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Цена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(доставка по МБА)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73897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4320480"/>
          </a:xfrm>
        </p:spPr>
        <p:txBody>
          <a:bodyPr/>
          <a:lstStyle/>
          <a:p>
            <a:r>
              <a:rPr lang="ru-RU" dirty="0"/>
              <a:t> - художественная и прочая литература</a:t>
            </a:r>
          </a:p>
          <a:p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075233"/>
              </p:ext>
            </p:extLst>
          </p:nvPr>
        </p:nvGraphicFramePr>
        <p:xfrm>
          <a:off x="611560" y="1196752"/>
          <a:ext cx="7848873" cy="35177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1346"/>
                <a:gridCol w="1528031"/>
                <a:gridCol w="1215119"/>
                <a:gridCol w="1296144"/>
                <a:gridCol w="2088233"/>
              </a:tblGrid>
              <a:tr h="1282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Книжный магазин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Интернет-магазин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Агрегаторы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(ЭБС)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Библиотека </a:t>
                      </a:r>
                      <a:r>
                        <a:rPr lang="ru-RU" sz="1800" dirty="0" smtClean="0">
                          <a:effectLst/>
                        </a:rPr>
                        <a:t>(муниципальная)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6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Полнота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6988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Качество поиска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349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Доступность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461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Оперативность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349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Цена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(доставка по МБА)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5891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u="sng" dirty="0" smtClean="0"/>
              <a:t>Вывод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>
                <a:latin typeface="Times New Roman"/>
                <a:ea typeface="Calibri"/>
              </a:rPr>
              <a:t>Проект </a:t>
            </a:r>
            <a:r>
              <a:rPr lang="ru-RU" dirty="0" smtClean="0">
                <a:latin typeface="Times New Roman"/>
                <a:ea typeface="Calibri"/>
              </a:rPr>
              <a:t>ЭБА целесообразно позиционировать как информационное </a:t>
            </a:r>
            <a:r>
              <a:rPr lang="ru-RU" dirty="0">
                <a:latin typeface="Times New Roman"/>
                <a:ea typeface="Calibri"/>
              </a:rPr>
              <a:t>обеспечение </a:t>
            </a:r>
            <a:r>
              <a:rPr lang="ru-RU" dirty="0" smtClean="0">
                <a:latin typeface="Times New Roman"/>
                <a:ea typeface="Calibri"/>
              </a:rPr>
              <a:t>инновационной деятельности (в широком понимании) </a:t>
            </a:r>
            <a:r>
              <a:rPr lang="ru-RU" dirty="0">
                <a:latin typeface="Times New Roman"/>
                <a:ea typeface="Calibri"/>
              </a:rPr>
              <a:t>путем предоставления </a:t>
            </a:r>
            <a:r>
              <a:rPr lang="en-US" dirty="0">
                <a:latin typeface="Times New Roman"/>
                <a:ea typeface="Calibri"/>
              </a:rPr>
              <a:t>on</a:t>
            </a:r>
            <a:r>
              <a:rPr lang="ru-RU" dirty="0">
                <a:latin typeface="Times New Roman"/>
                <a:ea typeface="Calibri"/>
              </a:rPr>
              <a:t>-</a:t>
            </a:r>
            <a:r>
              <a:rPr lang="en-US" dirty="0">
                <a:latin typeface="Times New Roman"/>
                <a:ea typeface="Calibri"/>
              </a:rPr>
              <a:t>line </a:t>
            </a:r>
            <a:r>
              <a:rPr lang="ru-RU" dirty="0">
                <a:latin typeface="Times New Roman"/>
                <a:ea typeface="Calibri"/>
              </a:rPr>
              <a:t>доступа к  книжным изданием научной, профессиональной и учебной </a:t>
            </a:r>
            <a:r>
              <a:rPr lang="ru-RU" dirty="0" smtClean="0">
                <a:latin typeface="Times New Roman"/>
                <a:ea typeface="Calibri"/>
              </a:rPr>
              <a:t>направленности.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/>
              </a:rPr>
              <a:t>Потенциальные потребители услуг ЭБА –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/>
              </a:rPr>
              <a:t>21 млн. человек с высшим образование, в </a:t>
            </a:r>
            <a:r>
              <a:rPr lang="ru-RU" b="1" dirty="0" err="1" smtClean="0">
                <a:solidFill>
                  <a:srgbClr val="FF0000"/>
                </a:solidFill>
                <a:latin typeface="Times New Roman"/>
              </a:rPr>
              <a:t>т.ч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</a:rPr>
              <a:t>. (в тыс. чел.)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9810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Руководители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всех уровней,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включая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руководителей учреждений,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организаций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, предприятий и их структурных подразделений (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служб) -		</a:t>
            </a:r>
            <a:r>
              <a:rPr lang="ru-RU" sz="2400" b="1" dirty="0">
                <a:latin typeface="Arial"/>
                <a:ea typeface="Times New Roman"/>
                <a:cs typeface="Times New Roman"/>
              </a:rPr>
              <a:t>	</a:t>
            </a:r>
            <a:r>
              <a:rPr lang="ru-RU" sz="2400" b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  </a:t>
            </a:r>
            <a:r>
              <a:rPr lang="ru-RU" sz="2400" b="1" dirty="0" smtClean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	</a:t>
            </a:r>
            <a:r>
              <a:rPr lang="ru-RU" sz="24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6174</a:t>
            </a:r>
            <a:endParaRPr lang="ru-RU" sz="24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2400" b="1" dirty="0">
                <a:latin typeface="Times New Roman"/>
                <a:ea typeface="Calibri"/>
                <a:cs typeface="Times New Roman"/>
              </a:rPr>
              <a:t>Специалисты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высшего уровня квалификации, в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т.ч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. в области	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-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	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				</a:t>
            </a: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14233</a:t>
            </a:r>
            <a:endParaRPr lang="ru-RU" sz="2400" dirty="0" smtClean="0">
              <a:latin typeface="Times New Roman"/>
              <a:ea typeface="Calibri"/>
              <a:cs typeface="Times New Roman"/>
            </a:endParaRPr>
          </a:p>
          <a:p>
            <a:pPr>
              <a:spcAft>
                <a:spcPts val="0"/>
              </a:spcAft>
              <a:buFontTx/>
              <a:buChar char="-"/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естественных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и технических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наук - 		 3538;</a:t>
            </a:r>
          </a:p>
          <a:p>
            <a:pPr>
              <a:spcAft>
                <a:spcPts val="0"/>
              </a:spcAft>
              <a:buFontTx/>
              <a:buChar char="-"/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биологических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, сельскохозяйственных наук и здравоохранения	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-		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	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	  1620</a:t>
            </a:r>
          </a:p>
          <a:p>
            <a:pPr>
              <a:spcAft>
                <a:spcPts val="0"/>
              </a:spcAft>
              <a:buFontTx/>
              <a:buChar char="-"/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образования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	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-		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		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  2635</a:t>
            </a:r>
          </a:p>
          <a:p>
            <a:pPr>
              <a:spcAft>
                <a:spcPts val="0"/>
              </a:spcAft>
              <a:buFontTx/>
              <a:buChar char="-"/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прочие специалисты - 		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	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 	  6440</a:t>
            </a:r>
          </a:p>
          <a:p>
            <a:pPr marL="0" lvl="0" indent="0" algn="ctr">
              <a:buNone/>
            </a:pPr>
            <a:r>
              <a:rPr lang="ru-RU" b="1" dirty="0">
                <a:solidFill>
                  <a:prstClr val="black"/>
                </a:solidFill>
              </a:rPr>
              <a:t>Потенциальный объем услуг </a:t>
            </a:r>
            <a:r>
              <a:rPr lang="ru-RU" b="1" dirty="0" smtClean="0">
                <a:solidFill>
                  <a:prstClr val="black"/>
                </a:solidFill>
              </a:rPr>
              <a:t>ЭБА, если каждый десятый станет абонентом  - </a:t>
            </a:r>
            <a:endParaRPr lang="ru-RU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ru-RU" sz="2800" b="1" dirty="0" smtClean="0">
                <a:solidFill>
                  <a:prstClr val="black"/>
                </a:solidFill>
              </a:rPr>
              <a:t>2,1 </a:t>
            </a:r>
            <a:r>
              <a:rPr lang="ru-RU" sz="2800" b="1" dirty="0">
                <a:solidFill>
                  <a:prstClr val="black"/>
                </a:solidFill>
              </a:rPr>
              <a:t>млн. чел. *25 книг*75 руб. = </a:t>
            </a:r>
            <a:r>
              <a:rPr lang="ru-RU" sz="2800" b="1" dirty="0" smtClean="0">
                <a:solidFill>
                  <a:prstClr val="black"/>
                </a:solidFill>
              </a:rPr>
              <a:t>3 937 500 000 руб.</a:t>
            </a:r>
            <a:endParaRPr lang="ru-RU" sz="2400" dirty="0"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65831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Что значит обеспечить конкурентную цену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dirty="0" smtClean="0"/>
              <a:t>Себестоимость ЭБА = оцифровка + остальное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Подписка должна в первую очередь компенсировать оцифровку.</a:t>
            </a:r>
          </a:p>
          <a:p>
            <a:pPr marL="0" indent="0">
              <a:buNone/>
            </a:pPr>
            <a:r>
              <a:rPr lang="ru-RU" sz="2800" dirty="0" smtClean="0"/>
              <a:t>Остальные затраты – в рамках бюджетного финансирования.</a:t>
            </a:r>
          </a:p>
          <a:p>
            <a:pPr marL="0" indent="0">
              <a:buNone/>
            </a:pPr>
            <a:r>
              <a:rPr lang="ru-RU" sz="2800" dirty="0" smtClean="0"/>
              <a:t>Оцифровка одной усредненной книги: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300 стр. х 4 руб./стр. = 1200 руб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r>
              <a:rPr lang="ru-RU" sz="2800" dirty="0" smtClean="0"/>
              <a:t>Для компенсации необходимо обеспечить: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1200 руб. : 75 руб. = 16 книговыдач,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Сверх этого - прибыль</a:t>
            </a:r>
          </a:p>
          <a:p>
            <a:pPr marL="0" indent="0" algn="ctr">
              <a:buNone/>
            </a:pPr>
            <a:endParaRPr lang="ru-RU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2614614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Как достичь и превысить </a:t>
            </a:r>
            <a:br>
              <a:rPr lang="ru-RU" dirty="0" smtClean="0"/>
            </a:br>
            <a:r>
              <a:rPr lang="ru-RU" dirty="0" smtClean="0"/>
              <a:t>16 книговыдач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ru-RU" b="1" dirty="0" smtClean="0"/>
              <a:t>Корпоративность !!!!!!!!!!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ru-RU" b="1" dirty="0">
                <a:solidFill>
                  <a:prstClr val="black"/>
                </a:solidFill>
              </a:rPr>
              <a:t>Корпоративность !!!!!!!!!!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ru-RU" b="1" dirty="0">
                <a:solidFill>
                  <a:prstClr val="black"/>
                </a:solidFill>
              </a:rPr>
              <a:t>Корпоративность </a:t>
            </a:r>
            <a:r>
              <a:rPr lang="ru-RU" b="1" dirty="0" smtClean="0">
                <a:solidFill>
                  <a:prstClr val="black"/>
                </a:solidFill>
              </a:rPr>
              <a:t>!!!!!!!!!!</a:t>
            </a:r>
          </a:p>
          <a:p>
            <a:pPr marL="0" lvl="0" indent="0">
              <a:buNone/>
            </a:pPr>
            <a:endParaRPr lang="ru-RU" b="1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r>
              <a:rPr lang="ru-RU" dirty="0" smtClean="0"/>
              <a:t> Только в этом случае и 15 млн. наименований и 1,5 млрд. томов смогут быть доступны читателям в любой точке нашей обширной страны.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4. Еще хорошо бы всем в ближайшее время закончить ретроконверсию.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276281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6000" dirty="0" smtClean="0"/>
              <a:t>Спасибо за внимание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76685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Цель развития сети ЛИБНЕТ на 2011-2020 гг</a:t>
            </a:r>
            <a:r>
              <a:rPr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., реализующая государственные </a:t>
            </a:r>
            <a:r>
              <a:rPr lang="ru-RU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установки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Поэтапное обеспечение к 2020 году свободного доступа всех граждан России к любому бумажному и электронному документу, хранящемуся в любой библиотеке страны через Интернет </a:t>
            </a:r>
            <a:r>
              <a:rPr lang="ru-RU" b="1" dirty="0" smtClean="0"/>
              <a:t>с соблюдением требований</a:t>
            </a:r>
            <a:r>
              <a:rPr lang="ru-RU" dirty="0" smtClean="0"/>
              <a:t> </a:t>
            </a:r>
            <a:r>
              <a:rPr lang="ru-RU" b="1" dirty="0" smtClean="0"/>
              <a:t>авторских прав.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240990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Предлагаемые технологии, основные принципы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Национальная электронная библиотека</a:t>
            </a:r>
          </a:p>
          <a:p>
            <a:r>
              <a:rPr lang="ru-RU" dirty="0" smtClean="0"/>
              <a:t>необходимо заключение договора с правообладателем</a:t>
            </a:r>
            <a:r>
              <a:rPr lang="ru-RU" b="1" dirty="0" smtClean="0"/>
              <a:t> </a:t>
            </a:r>
            <a:r>
              <a:rPr lang="ru-RU" dirty="0" smtClean="0"/>
              <a:t>(выкуп прав);</a:t>
            </a:r>
          </a:p>
          <a:p>
            <a:r>
              <a:rPr lang="ru-RU" dirty="0" smtClean="0"/>
              <a:t>оцифровка - на основании заключения экспертов;</a:t>
            </a:r>
          </a:p>
          <a:p>
            <a:r>
              <a:rPr lang="ru-RU" dirty="0" smtClean="0"/>
              <a:t>доступ – виртуальный зал НЭБ (</a:t>
            </a:r>
            <a:r>
              <a:rPr lang="ru-RU" b="1" dirty="0" smtClean="0">
                <a:solidFill>
                  <a:srgbClr val="FF0000"/>
                </a:solidFill>
              </a:rPr>
              <a:t>нарушение буквы закона</a:t>
            </a:r>
            <a:r>
              <a:rPr lang="ru-RU" dirty="0" smtClean="0"/>
              <a:t>) </a:t>
            </a:r>
          </a:p>
          <a:p>
            <a:r>
              <a:rPr lang="ru-RU" dirty="0" smtClean="0"/>
              <a:t>платность  - пока бесплатно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0545087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Электронный библиотечный </a:t>
            </a:r>
            <a:r>
              <a:rPr lang="ru-RU" b="1" dirty="0" smtClean="0"/>
              <a:t>абонемент</a:t>
            </a:r>
          </a:p>
          <a:p>
            <a:r>
              <a:rPr lang="ru-RU" dirty="0" smtClean="0"/>
              <a:t>не требует договора с правообладателем;</a:t>
            </a:r>
          </a:p>
          <a:p>
            <a:r>
              <a:rPr lang="ru-RU" dirty="0" smtClean="0"/>
              <a:t>оцифровка  - только заказанного документа;</a:t>
            </a:r>
          </a:p>
          <a:p>
            <a:r>
              <a:rPr lang="ru-RU" dirty="0" smtClean="0"/>
              <a:t>доступ – вне библиотеки (</a:t>
            </a:r>
            <a:r>
              <a:rPr lang="ru-RU" b="1" dirty="0" smtClean="0">
                <a:solidFill>
                  <a:srgbClr val="FF0000"/>
                </a:solidFill>
              </a:rPr>
              <a:t>нарушение буквы закона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платность – договор подписки индивидуальный или коллективный (плата за доставку по аналогии с МБА)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4195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Экспресс-анализ проекта ЭБА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Конечный потребитель услуг – физическое лицо.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Может получить услуги (доступ к книге) через (путем):</a:t>
            </a:r>
          </a:p>
          <a:p>
            <a:pPr lvl="0">
              <a:buFont typeface="+mj-lt"/>
              <a:buAutoNum type="arabicPeriod"/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Купить в магазине</a:t>
            </a:r>
          </a:p>
          <a:p>
            <a:pPr lvl="0">
              <a:buFont typeface="+mj-lt"/>
              <a:buAutoNum type="arabicPeriod"/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Купить в интернет-магазине</a:t>
            </a:r>
          </a:p>
          <a:p>
            <a:pPr lvl="0">
              <a:buFont typeface="+mj-lt"/>
              <a:buAutoNum type="arabicPeriod"/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Купить у агрегаторов</a:t>
            </a:r>
          </a:p>
          <a:p>
            <a:pPr lvl="0">
              <a:buFont typeface="+mj-lt"/>
              <a:buAutoNum type="arabicPeriod"/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Получить в библиотеке</a:t>
            </a:r>
          </a:p>
          <a:p>
            <a:pPr lvl="0">
              <a:buFont typeface="+mj-lt"/>
              <a:buAutoNum type="arabicPeriod"/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Получить по ЭБА: </a:t>
            </a:r>
          </a:p>
          <a:p>
            <a:pPr marL="0" lvl="0" indent="0">
              <a:buNone/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   - через подписку библиотеки;</a:t>
            </a:r>
          </a:p>
          <a:p>
            <a:pPr marL="0" lvl="0" indent="0">
              <a:buNone/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   - через подписку организации;</a:t>
            </a:r>
          </a:p>
          <a:p>
            <a:pPr marL="0" lvl="0" indent="0">
              <a:buNone/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   - самостоятельно, подписавшись на абонемент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4226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800" b="1" dirty="0" smtClean="0">
                <a:effectLst/>
                <a:latin typeface="Times New Roman"/>
                <a:ea typeface="Calibri"/>
                <a:cs typeface="Times New Roman"/>
              </a:rPr>
              <a:t>Характеристика всех конкурентов (источников) </a:t>
            </a:r>
          </a:p>
          <a:p>
            <a:pPr marL="0" lvl="0" indent="0">
              <a:buNone/>
            </a:pP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1. </a:t>
            </a:r>
            <a:r>
              <a:rPr lang="ru-RU" sz="2400" u="sng" dirty="0" smtClean="0">
                <a:effectLst/>
                <a:latin typeface="Times New Roman"/>
                <a:ea typeface="Calibri"/>
                <a:cs typeface="Times New Roman"/>
              </a:rPr>
              <a:t>Купить в книжном магазине</a:t>
            </a:r>
            <a:endParaRPr lang="ru-RU" sz="2400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457200" indent="27051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dirty="0" smtClean="0">
                <a:effectLst/>
                <a:latin typeface="Times New Roman"/>
                <a:ea typeface="Calibri"/>
                <a:cs typeface="Times New Roman"/>
              </a:rPr>
              <a:t>Сегодня в стране 1200 книжных магазинов. По данным статистики только за последние два–три года закрыто более 1 тыс. книжных магазинов.</a:t>
            </a:r>
          </a:p>
          <a:p>
            <a:pPr marL="457200" indent="27051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dirty="0" smtClean="0">
                <a:effectLst/>
                <a:latin typeface="Times New Roman"/>
                <a:ea typeface="Calibri"/>
                <a:cs typeface="Times New Roman"/>
              </a:rPr>
              <a:t>Более 30% их количества находятся в Москве и Санкт-Петербурге.</a:t>
            </a:r>
          </a:p>
          <a:p>
            <a:pPr marL="457200" indent="27051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dirty="0" smtClean="0">
                <a:effectLst/>
                <a:latin typeface="Times New Roman"/>
                <a:ea typeface="Calibri"/>
                <a:cs typeface="Times New Roman"/>
              </a:rPr>
              <a:t>Следующая таблица характеризует географию распределения  книжных магазинов: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2979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6919127"/>
              </p:ext>
            </p:extLst>
          </p:nvPr>
        </p:nvGraphicFramePr>
        <p:xfrm>
          <a:off x="1459229" y="1302576"/>
          <a:ext cx="6225541" cy="39608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2092"/>
                <a:gridCol w="1801044"/>
                <a:gridCol w="2202405"/>
              </a:tblGrid>
              <a:tr h="4279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Область (край)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Кол-во районов и городов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Кол-во книжных магазинов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213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Архангельская область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34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213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Астраханская область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17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24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213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Воронежская область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47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18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224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Иркутская область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55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37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213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Курганская область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33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213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Московская область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113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80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224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Новосибирская область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44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68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213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Приморский край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37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51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213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Свердловская область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75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40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224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</a:rPr>
                        <a:t>Тверская область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</a:rPr>
                        <a:t>59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38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213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Хабаровский край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24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57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224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Ярославская обл.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28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22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294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	Большинство </a:t>
            </a:r>
            <a:r>
              <a:rPr lang="ru-RU" dirty="0"/>
              <a:t>книжных магазинов сосредоточено в областных центрах, а на долю мелких городов приходится максимум 10-15% от всего количества магазинов области Т.е. не в каждом городе есть книжный магазин.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	Номенклатура </a:t>
            </a:r>
            <a:r>
              <a:rPr lang="ru-RU" dirty="0"/>
              <a:t>распространяемых через магазины книг не превышает 200 тыс. наименований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	Пропускная </a:t>
            </a:r>
            <a:r>
              <a:rPr lang="ru-RU" dirty="0"/>
              <a:t>мощность мелких магазинов, которые составляют большинство, ограничивается 10–12 % общенационального текущего ассортимента книг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	Предпочтение </a:t>
            </a:r>
            <a:r>
              <a:rPr lang="ru-RU" dirty="0"/>
              <a:t>в них отдается наиболее востребованной художественной, детской, публицистической литературе. </a:t>
            </a:r>
          </a:p>
          <a:p>
            <a:pPr marL="0" indent="0">
              <a:buNone/>
            </a:pPr>
            <a:r>
              <a:rPr lang="ru-RU" dirty="0" smtClean="0"/>
              <a:t>	Литература </a:t>
            </a:r>
            <a:r>
              <a:rPr lang="ru-RU" dirty="0"/>
              <a:t>научной, профессиональной и учебной направленности в них представлена слабо, а издания органов научно-технической информации не представлены вовсе.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66708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1868</TotalTime>
  <Words>1309</Words>
  <Application>Microsoft Office PowerPoint</Application>
  <PresentationFormat>Экран (4:3)</PresentationFormat>
  <Paragraphs>393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Calibri</vt:lpstr>
      <vt:lpstr>Times New Roman</vt:lpstr>
      <vt:lpstr>Wingdings</vt:lpstr>
      <vt:lpstr>Тема Office</vt:lpstr>
      <vt:lpstr>Перспективные технологии библиотечного обслуживания (Маркетинговый экспресс-анализ) </vt:lpstr>
      <vt:lpstr>Целевые указания руководящих документов:</vt:lpstr>
      <vt:lpstr>Цель развития сети ЛИБНЕТ на 2011-2020 гг., реализующая государственные установки </vt:lpstr>
      <vt:lpstr>Предлагаемые технологии, основные принципы</vt:lpstr>
      <vt:lpstr>Презентация PowerPoint</vt:lpstr>
      <vt:lpstr>Экспресс-анализ проекта ЭБА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Промежуточные выводы</vt:lpstr>
      <vt:lpstr>Презентация PowerPoint</vt:lpstr>
      <vt:lpstr>Презентация PowerPoint</vt:lpstr>
      <vt:lpstr>Презентация PowerPoint</vt:lpstr>
      <vt:lpstr>Сколько может стоить книговыдача в ЭБА?</vt:lpstr>
      <vt:lpstr>Презентация PowerPoint</vt:lpstr>
      <vt:lpstr>Конкурентспособность ЭБА</vt:lpstr>
      <vt:lpstr>Презентация PowerPoint</vt:lpstr>
      <vt:lpstr>Презентация PowerPoint</vt:lpstr>
      <vt:lpstr>Презентация PowerPoint</vt:lpstr>
      <vt:lpstr>Что значит обеспечить конкурентную цену</vt:lpstr>
      <vt:lpstr>Как достичь и превысить  16 книговыдач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Верзилов Виктор Иванович</cp:lastModifiedBy>
  <cp:revision>48</cp:revision>
  <dcterms:created xsi:type="dcterms:W3CDTF">2015-05-29T10:22:02Z</dcterms:created>
  <dcterms:modified xsi:type="dcterms:W3CDTF">2015-06-01T14:00:06Z</dcterms:modified>
</cp:coreProperties>
</file>