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317" r:id="rId2"/>
    <p:sldId id="508" r:id="rId3"/>
    <p:sldId id="609" r:id="rId4"/>
    <p:sldId id="580" r:id="rId5"/>
    <p:sldId id="581" r:id="rId6"/>
    <p:sldId id="578" r:id="rId7"/>
    <p:sldId id="595" r:id="rId8"/>
    <p:sldId id="596" r:id="rId9"/>
    <p:sldId id="610" r:id="rId10"/>
    <p:sldId id="611" r:id="rId11"/>
    <p:sldId id="612" r:id="rId12"/>
    <p:sldId id="613" r:id="rId13"/>
    <p:sldId id="582" r:id="rId14"/>
    <p:sldId id="583" r:id="rId15"/>
    <p:sldId id="615" r:id="rId16"/>
    <p:sldId id="616" r:id="rId17"/>
    <p:sldId id="617" r:id="rId18"/>
    <p:sldId id="618" r:id="rId19"/>
    <p:sldId id="619" r:id="rId20"/>
    <p:sldId id="620" r:id="rId21"/>
    <p:sldId id="621" r:id="rId22"/>
    <p:sldId id="622" r:id="rId23"/>
    <p:sldId id="623" r:id="rId24"/>
    <p:sldId id="624" r:id="rId25"/>
    <p:sldId id="598" r:id="rId26"/>
    <p:sldId id="627" r:id="rId27"/>
    <p:sldId id="601" r:id="rId28"/>
    <p:sldId id="588" r:id="rId29"/>
    <p:sldId id="628" r:id="rId30"/>
    <p:sldId id="592" r:id="rId31"/>
    <p:sldId id="603" r:id="rId32"/>
    <p:sldId id="606" r:id="rId33"/>
    <p:sldId id="607" r:id="rId34"/>
    <p:sldId id="448" r:id="rId35"/>
    <p:sldId id="626" r:id="rId36"/>
    <p:sldId id="629" r:id="rId3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8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EBBE6E4-83BC-465D-810C-7C8434049D7A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A4305E-8F36-48FB-8E2E-664E4850B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5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C5BE31-A9F9-4C82-8D0B-6220DF2CBF0D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52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BF4B8E-6204-4910-86AE-F6B0E6A7C587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45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1B781D-0951-47FD-9E42-906EEC790183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02457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40B761-0CC6-474B-B4AA-0F311D795C9A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97766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FB1384-272D-4A69-A52B-CC9EDDAF540E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848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94929-9F62-45A1-9B2F-F0C8729666CC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54816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7A712-3EC8-4C53-9515-CD9B4EDC08C0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8471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BED277-7B4A-4BC2-8106-205C1900CEE5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47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EFC295-12C4-4333-BEEC-0BEC86056FFE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50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BAE9EE-9495-45D4-8BD0-A34272164F5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47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2C89DD-8185-4E87-A35C-CAD5FE04C1BE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540946-1BEB-4E52-8399-F12EAF6C4FE6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1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EB1CC-4D8B-42F9-AEAA-165B48DDF6A3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39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554264-1947-4183-B17C-3027C9B6687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52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3E628F-80EF-40F0-96B1-9414C94CC5D2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90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1CB779-BB73-465F-ABAE-283675366034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74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56AAA4-7214-456B-BB23-AC0A90461E6C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43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043274-729F-47F9-B3C8-98B9E891BDB2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2294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08D680-F8A9-43E6-8EBD-882389F4F4E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7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A3C68D-E202-40BD-AD6D-9EA4DD3F8A9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2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4F83C6-4461-442A-B409-E79A1A4978EB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1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7C675B-5C31-4507-A316-97C5CCFF61F5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3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A4FA8F-0070-4E5C-BDE8-DFD2F4EEA4D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1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59AADD-08CB-4498-B5ED-B2E2E513A159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650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D95ED9-920B-4020-A346-2A8542EE09A4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5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2A5B-7D43-4676-A40E-F55DD7936BC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679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854E-34CC-4D03-A8E7-6E1E730CD5C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5761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57D2-6109-41FC-A37C-D601480F8B3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590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E04CE-F6D8-4185-84ED-D9B36B1C05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9481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9E427-4626-4ADD-836E-35A4A57E45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259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C5939-12F8-4C27-AE7F-4305F7913C8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585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CBDA7-8C11-4C07-A8B8-ECD8E4CDF6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415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B357-581D-4D36-918C-2928BDB643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241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BE96-36F5-4FAA-B64C-00376ECAD41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3381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6FD5C-2217-4AEC-8421-7A2F4F8B649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8631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D961-C6AE-46C7-8B68-0085F33187E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035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FDDD-E0E6-46C7-B641-DA082BD069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1712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2C8D8F1-E2BF-4962-80BE-AD633B4019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  <p:sldLayoutId id="214748471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341438"/>
            <a:ext cx="7623175" cy="2519362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/>
              <a:t>Философские и научно-методологические основания развития информационной культуры общества:</a:t>
            </a:r>
            <a:br>
              <a:rPr lang="ru-RU" altLang="ru-RU" sz="3200" b="1" smtClean="0"/>
            </a:br>
            <a:r>
              <a:rPr lang="ru-RU" altLang="ru-RU" sz="3200" b="1" smtClean="0">
                <a:solidFill>
                  <a:srgbClr val="C00000"/>
                </a:solidFill>
              </a:rPr>
              <a:t>Введение в информационную культурологию </a:t>
            </a: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> </a:t>
            </a:r>
            <a:r>
              <a:rPr lang="ru-RU" altLang="ru-RU" sz="4000" b="1" smtClean="0"/>
              <a:t/>
            </a:r>
            <a:br>
              <a:rPr lang="ru-RU" altLang="ru-RU" sz="4000" b="1" smtClean="0"/>
            </a:br>
            <a:r>
              <a:rPr lang="ru-RU" altLang="ru-RU" sz="4000" b="1" smtClean="0"/>
              <a:t/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292600"/>
            <a:ext cx="6553200" cy="2016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1400" b="1" smtClean="0"/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C00000"/>
                </a:solidFill>
              </a:rPr>
              <a:t>Колин К. К.</a:t>
            </a:r>
            <a:endParaRPr lang="en-US" altLang="ru-RU" sz="2000" b="1" smtClean="0">
              <a:solidFill>
                <a:srgbClr val="C000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002060"/>
                </a:solidFill>
              </a:rPr>
              <a:t>доктор технических наук, профессор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b="1" smtClean="0">
                <a:solidFill>
                  <a:srgbClr val="C00000"/>
                </a:solidFill>
              </a:rPr>
              <a:t>     Институт проблем информатики           </a:t>
            </a:r>
            <a:r>
              <a:rPr lang="ru-RU" altLang="ru-RU" sz="1800" b="1" smtClean="0">
                <a:solidFill>
                  <a:srgbClr val="002060"/>
                </a:solidFill>
              </a:rPr>
              <a:t>Федерального исследовательского центра                                        	«Информатика и управление» РАН</a:t>
            </a:r>
            <a:r>
              <a:rPr lang="ru-RU" altLang="ru-RU" sz="1800" i="1" smtClean="0"/>
              <a:t>	</a:t>
            </a:r>
            <a:r>
              <a:rPr lang="ru-RU" altLang="ru-RU" sz="2000" i="1" smtClean="0"/>
              <a:t>	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ru-RU" sz="1800" b="1" smtClean="0">
                <a:solidFill>
                  <a:srgbClr val="002060"/>
                </a:solidFill>
              </a:rPr>
              <a:t>E-mail: </a:t>
            </a:r>
            <a:r>
              <a:rPr lang="en-US" altLang="ru-RU" sz="1800" b="1" smtClean="0">
                <a:solidFill>
                  <a:srgbClr val="C00000"/>
                </a:solidFill>
              </a:rPr>
              <a:t>kolinkk@mail.ru</a:t>
            </a:r>
            <a:endParaRPr lang="ru-RU" altLang="ru-RU" sz="18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smtClean="0"/>
              <a:t>Научный доклад группы российских ученых </a:t>
            </a:r>
            <a:br>
              <a:rPr lang="ru-RU" altLang="ru-RU" sz="2800" b="1" smtClean="0"/>
            </a:br>
            <a:r>
              <a:rPr lang="ru-RU" altLang="ru-RU" sz="2800" b="1" smtClean="0"/>
              <a:t>к </a:t>
            </a:r>
            <a:r>
              <a:rPr lang="en-US" altLang="ru-RU" sz="2800" b="1" smtClean="0"/>
              <a:t>VII </a:t>
            </a:r>
            <a:r>
              <a:rPr lang="ru-RU" altLang="ru-RU" sz="2800" b="1" smtClean="0"/>
              <a:t>саммиту БРИКС (Россия, 2015 г.)</a:t>
            </a:r>
          </a:p>
        </p:txBody>
      </p:sp>
      <p:pic>
        <p:nvPicPr>
          <p:cNvPr id="21507" name="Содержимое 3" descr="C:\Users\User\Desktop\brics2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341438"/>
            <a:ext cx="3887787" cy="48244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smtClean="0"/>
              <a:t>Новые тенденции в области проблем </a:t>
            </a:r>
            <a:br>
              <a:rPr lang="ru-RU" altLang="ru-RU" sz="3200" b="1" smtClean="0"/>
            </a:br>
            <a:r>
              <a:rPr lang="ru-RU" altLang="ru-RU" sz="3200" b="1" smtClean="0"/>
              <a:t> информационной безопасности:</a:t>
            </a:r>
            <a:endParaRPr lang="ru-RU" altLang="ru-RU" sz="320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1800" b="1" smtClean="0">
              <a:solidFill>
                <a:srgbClr val="C00000"/>
              </a:solidFill>
            </a:endParaRPr>
          </a:p>
          <a:p>
            <a:r>
              <a:rPr lang="ru-RU" altLang="ru-RU" sz="1800" b="1" smtClean="0">
                <a:solidFill>
                  <a:srgbClr val="C00000"/>
                </a:solidFill>
              </a:rPr>
              <a:t>Информационная война </a:t>
            </a:r>
            <a:r>
              <a:rPr lang="ru-RU" altLang="ru-RU" sz="1800" b="1" smtClean="0">
                <a:solidFill>
                  <a:srgbClr val="002060"/>
                </a:solidFill>
              </a:rPr>
              <a:t>вокруг событий </a:t>
            </a:r>
            <a:r>
              <a:rPr lang="ru-RU" altLang="ru-RU" sz="1800" b="1" smtClean="0">
                <a:solidFill>
                  <a:srgbClr val="C00000"/>
                </a:solidFill>
              </a:rPr>
              <a:t>на Украине</a:t>
            </a:r>
          </a:p>
          <a:p>
            <a:r>
              <a:rPr lang="ru-RU" altLang="ru-RU" sz="1800" b="1" smtClean="0">
                <a:solidFill>
                  <a:srgbClr val="002060"/>
                </a:solidFill>
              </a:rPr>
              <a:t>Информационная война ЕЭС с Россией:  создание </a:t>
            </a:r>
            <a:r>
              <a:rPr lang="ru-RU" altLang="ru-RU" sz="1800" b="1" smtClean="0">
                <a:solidFill>
                  <a:srgbClr val="C00000"/>
                </a:solidFill>
              </a:rPr>
              <a:t>новых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800" b="1" smtClean="0">
                <a:solidFill>
                  <a:srgbClr val="C00000"/>
                </a:solidFill>
              </a:rPr>
              <a:t>	ТВ-каналов </a:t>
            </a:r>
            <a:r>
              <a:rPr lang="ru-RU" altLang="ru-RU" sz="1800" b="1" smtClean="0">
                <a:solidFill>
                  <a:srgbClr val="002060"/>
                </a:solidFill>
              </a:rPr>
              <a:t>в Европе</a:t>
            </a:r>
          </a:p>
          <a:p>
            <a:r>
              <a:rPr lang="ru-RU" altLang="ru-RU" sz="1800" b="1" smtClean="0">
                <a:solidFill>
                  <a:srgbClr val="C00000"/>
                </a:solidFill>
              </a:rPr>
              <a:t>Информационный терроризм</a:t>
            </a:r>
            <a:r>
              <a:rPr lang="ru-RU" altLang="ru-RU" sz="1800" b="1" smtClean="0">
                <a:solidFill>
                  <a:srgbClr val="002060"/>
                </a:solidFill>
              </a:rPr>
              <a:t> и атаки хакеров</a:t>
            </a:r>
          </a:p>
          <a:p>
            <a:r>
              <a:rPr lang="ru-RU" altLang="ru-RU" sz="1800" b="1" smtClean="0">
                <a:solidFill>
                  <a:srgbClr val="002060"/>
                </a:solidFill>
              </a:rPr>
              <a:t>Глобальная </a:t>
            </a:r>
            <a:r>
              <a:rPr lang="ru-RU" altLang="ru-RU" sz="1800" b="1" smtClean="0">
                <a:solidFill>
                  <a:srgbClr val="C00000"/>
                </a:solidFill>
              </a:rPr>
              <a:t>информационная слежка </a:t>
            </a:r>
            <a:r>
              <a:rPr lang="ru-RU" altLang="ru-RU" sz="1800" b="1" smtClean="0">
                <a:solidFill>
                  <a:srgbClr val="002060"/>
                </a:solidFill>
              </a:rPr>
              <a:t>АНБ США</a:t>
            </a:r>
          </a:p>
          <a:p>
            <a:r>
              <a:rPr lang="ru-RU" altLang="ru-RU" sz="1800" b="1" smtClean="0">
                <a:solidFill>
                  <a:srgbClr val="C00000"/>
                </a:solidFill>
              </a:rPr>
              <a:t>Средства </a:t>
            </a:r>
            <a:r>
              <a:rPr lang="ru-RU" altLang="ru-RU" sz="1800" b="1" smtClean="0">
                <a:solidFill>
                  <a:srgbClr val="002060"/>
                </a:solidFill>
              </a:rPr>
              <a:t>информационного наблюдения в сетях связи</a:t>
            </a:r>
          </a:p>
          <a:p>
            <a:r>
              <a:rPr lang="ru-RU" altLang="ru-RU" sz="1800" b="1" smtClean="0">
                <a:solidFill>
                  <a:srgbClr val="C00000"/>
                </a:solidFill>
              </a:rPr>
              <a:t>Кибервойска</a:t>
            </a:r>
            <a:r>
              <a:rPr lang="ru-RU" altLang="ru-RU" sz="1800" b="1" smtClean="0">
                <a:solidFill>
                  <a:srgbClr val="002060"/>
                </a:solidFill>
              </a:rPr>
              <a:t> США (</a:t>
            </a:r>
            <a:r>
              <a:rPr lang="ru-RU" altLang="ru-RU" sz="1800" b="1" smtClean="0">
                <a:solidFill>
                  <a:srgbClr val="C00000"/>
                </a:solidFill>
              </a:rPr>
              <a:t>40 тыс. чел</a:t>
            </a:r>
            <a:r>
              <a:rPr lang="ru-RU" altLang="ru-RU" sz="1800" b="1" smtClean="0">
                <a:solidFill>
                  <a:srgbClr val="002060"/>
                </a:solidFill>
              </a:rPr>
              <a:t>.), их задачи</a:t>
            </a:r>
          </a:p>
          <a:p>
            <a:r>
              <a:rPr lang="ru-RU" altLang="ru-RU" sz="1800" b="1" smtClean="0">
                <a:solidFill>
                  <a:srgbClr val="C00000"/>
                </a:solidFill>
              </a:rPr>
              <a:t>Кибербригада</a:t>
            </a:r>
            <a:r>
              <a:rPr lang="ru-RU" altLang="ru-RU" sz="1800" b="1" smtClean="0">
                <a:solidFill>
                  <a:srgbClr val="002060"/>
                </a:solidFill>
              </a:rPr>
              <a:t> США в сети «Фейсбук» (</a:t>
            </a:r>
            <a:r>
              <a:rPr lang="ru-RU" altLang="ru-RU" sz="1800" b="1" smtClean="0">
                <a:solidFill>
                  <a:srgbClr val="C00000"/>
                </a:solidFill>
              </a:rPr>
              <a:t>1500 чел</a:t>
            </a:r>
            <a:r>
              <a:rPr lang="ru-RU" altLang="ru-RU" sz="1800" b="1" smtClean="0">
                <a:solidFill>
                  <a:srgbClr val="002060"/>
                </a:solidFill>
              </a:rPr>
              <a:t>).</a:t>
            </a:r>
          </a:p>
          <a:p>
            <a:r>
              <a:rPr lang="ru-RU" altLang="ru-RU" sz="1800" b="1" smtClean="0">
                <a:solidFill>
                  <a:srgbClr val="002060"/>
                </a:solidFill>
              </a:rPr>
              <a:t>Пропаганда против России в социальных сетях</a:t>
            </a:r>
            <a:r>
              <a:rPr lang="ru-RU" altLang="ru-RU" sz="1800" b="1" smtClean="0">
                <a:solidFill>
                  <a:srgbClr val="C00000"/>
                </a:solidFill>
              </a:rPr>
              <a:t> </a:t>
            </a:r>
            <a:r>
              <a:rPr lang="en-US" altLang="ru-RU" sz="1800" b="1" smtClean="0">
                <a:solidFill>
                  <a:srgbClr val="FF0000"/>
                </a:solidFill>
              </a:rPr>
              <a:t>Twitter </a:t>
            </a:r>
            <a:r>
              <a:rPr lang="ru-RU" altLang="ru-RU" sz="1800" b="1" smtClean="0">
                <a:solidFill>
                  <a:srgbClr val="FF0000"/>
                </a:solidFill>
              </a:rPr>
              <a:t>и «Однокласники</a:t>
            </a:r>
            <a:r>
              <a:rPr lang="ru-RU" altLang="ru-RU" sz="1800" b="1" smtClean="0">
                <a:solidFill>
                  <a:srgbClr val="C00000"/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 	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	</a:t>
            </a:r>
            <a:r>
              <a:rPr lang="ru-RU" altLang="ru-RU" sz="2000" b="1" smtClean="0">
                <a:solidFill>
                  <a:srgbClr val="002060"/>
                </a:solidFill>
              </a:rPr>
              <a:t>Третья мировая война  - это </a:t>
            </a:r>
            <a:r>
              <a:rPr lang="ru-RU" altLang="ru-RU" sz="2000" b="1" smtClean="0">
                <a:solidFill>
                  <a:srgbClr val="C00000"/>
                </a:solidFill>
              </a:rPr>
              <a:t>информационная война.</a:t>
            </a:r>
            <a:endParaRPr lang="ru-RU" altLang="ru-RU" sz="2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Кибервойска США – новая угроза для национальной безопасности России</a:t>
            </a:r>
          </a:p>
        </p:txBody>
      </p:sp>
      <p:pic>
        <p:nvPicPr>
          <p:cNvPr id="23555" name="Picture 271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628775"/>
            <a:ext cx="7559675" cy="42481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6"/>
                </a:solidFill>
              </a:rPr>
              <a:t>Предмет и задачи </a:t>
            </a:r>
            <a:br>
              <a:rPr lang="ru-RU" sz="3600" b="1" dirty="0" smtClean="0">
                <a:solidFill>
                  <a:schemeClr val="accent6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информационной культурологии: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Объект исследований </a:t>
            </a:r>
            <a:r>
              <a:rPr lang="ru-RU" sz="2000" b="1" dirty="0" smtClean="0">
                <a:solidFill>
                  <a:srgbClr val="002060"/>
                </a:solidFill>
              </a:rPr>
              <a:t>– новая </a:t>
            </a:r>
            <a:r>
              <a:rPr lang="ru-RU" sz="2000" b="1" dirty="0" smtClean="0">
                <a:solidFill>
                  <a:srgbClr val="C00000"/>
                </a:solidFill>
              </a:rPr>
              <a:t>информационная культура</a:t>
            </a:r>
            <a:r>
              <a:rPr lang="ru-RU" sz="2000" b="1" dirty="0" smtClean="0">
                <a:solidFill>
                  <a:srgbClr val="002060"/>
                </a:solidFill>
              </a:rPr>
              <a:t> личности, социальных структур и общества в целом;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Предмет исследований </a:t>
            </a:r>
            <a:r>
              <a:rPr lang="ru-RU" sz="2000" b="1" dirty="0" smtClean="0">
                <a:solidFill>
                  <a:srgbClr val="002060"/>
                </a:solidFill>
              </a:rPr>
              <a:t>– закономерности развития информационной культуры, методы, средства и результаты </a:t>
            </a:r>
            <a:r>
              <a:rPr lang="ru-RU" sz="2000" b="1" dirty="0" smtClean="0">
                <a:solidFill>
                  <a:srgbClr val="C00000"/>
                </a:solidFill>
              </a:rPr>
              <a:t>информационной деятельности человека</a:t>
            </a:r>
            <a:r>
              <a:rPr lang="ru-RU" sz="2000" b="1" dirty="0" smtClean="0">
                <a:solidFill>
                  <a:srgbClr val="002060"/>
                </a:solidFill>
              </a:rPr>
              <a:t> в сфере культуры.</a:t>
            </a:r>
          </a:p>
          <a:p>
            <a:pPr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Колин К.К., Урсул А.Д. </a:t>
            </a:r>
            <a:r>
              <a:rPr lang="ru-RU" sz="2000" b="1" dirty="0" smtClean="0">
                <a:solidFill>
                  <a:srgbClr val="C00000"/>
                </a:solidFill>
              </a:rPr>
              <a:t>Информационная </a:t>
            </a:r>
            <a:r>
              <a:rPr lang="ru-RU" sz="2000" b="1" dirty="0" err="1" smtClean="0">
                <a:solidFill>
                  <a:srgbClr val="C00000"/>
                </a:solidFill>
              </a:rPr>
              <a:t>культурология</a:t>
            </a:r>
            <a:r>
              <a:rPr lang="ru-RU" sz="2000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solidFill>
                  <a:schemeClr val="accent6"/>
                </a:solidFill>
              </a:rPr>
              <a:t>Предмет и задачи нового научного направления</a:t>
            </a:r>
            <a:r>
              <a:rPr lang="ru-RU" sz="2000" dirty="0" smtClean="0"/>
              <a:t>. </a:t>
            </a:r>
            <a:r>
              <a:rPr lang="en-US" sz="2000" dirty="0" smtClean="0">
                <a:solidFill>
                  <a:srgbClr val="002060"/>
                </a:solidFill>
              </a:rPr>
              <a:t>LAP LAMBERT Academic Publishing AG</a:t>
            </a:r>
            <a:r>
              <a:rPr lang="ru-RU" sz="2000" dirty="0" smtClean="0">
                <a:solidFill>
                  <a:srgbClr val="002060"/>
                </a:solidFill>
              </a:rPr>
              <a:t> &amp; </a:t>
            </a:r>
            <a:r>
              <a:rPr lang="en-US" sz="2000" dirty="0" smtClean="0">
                <a:solidFill>
                  <a:srgbClr val="002060"/>
                </a:solidFill>
              </a:rPr>
              <a:t>Co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en-US" sz="2000" dirty="0" smtClean="0">
                <a:solidFill>
                  <a:srgbClr val="002060"/>
                </a:solidFill>
              </a:rPr>
              <a:t>KG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en-US" sz="2000" dirty="0" smtClean="0">
                <a:solidFill>
                  <a:srgbClr val="002060"/>
                </a:solidFill>
              </a:rPr>
              <a:t>Germany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2011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ru-RU" sz="20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Колин К.К., Урсул А.Д. </a:t>
            </a:r>
            <a:r>
              <a:rPr lang="ru-RU" sz="2000" b="1" dirty="0" smtClean="0">
                <a:solidFill>
                  <a:srgbClr val="C00000"/>
                </a:solidFill>
              </a:rPr>
              <a:t>Информация и культура: Введение в информационную культурологию</a:t>
            </a:r>
            <a:r>
              <a:rPr lang="ru-RU" sz="2000" b="1" dirty="0" smtClean="0">
                <a:solidFill>
                  <a:srgbClr val="002060"/>
                </a:solidFill>
              </a:rPr>
              <a:t>. – М.: </a:t>
            </a:r>
            <a:r>
              <a:rPr lang="ru-RU" sz="2000" b="1" dirty="0" smtClean="0">
                <a:solidFill>
                  <a:srgbClr val="C00000"/>
                </a:solidFill>
              </a:rPr>
              <a:t>2015</a:t>
            </a:r>
            <a:r>
              <a:rPr lang="ru-RU" sz="2000" b="1" dirty="0" smtClean="0">
                <a:solidFill>
                  <a:srgbClr val="002060"/>
                </a:solidFill>
              </a:rPr>
              <a:t>. – 300 с.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b="1" dirty="0" smtClean="0"/>
              <a:t>Направления исследований </a:t>
            </a:r>
            <a:r>
              <a:rPr lang="ru-RU" sz="3600" b="1" dirty="0" smtClean="0">
                <a:solidFill>
                  <a:schemeClr val="accent6"/>
                </a:solidFill>
              </a:rPr>
              <a:t>информационной культурологии: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Философские основы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Информационная культура </a:t>
            </a:r>
            <a:r>
              <a:rPr lang="ru-RU" sz="2000" b="1" dirty="0" smtClean="0">
                <a:solidFill>
                  <a:srgbClr val="C00000"/>
                </a:solidFill>
              </a:rPr>
              <a:t>личности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Корпоративная</a:t>
            </a:r>
            <a:r>
              <a:rPr lang="ru-RU" sz="2000" b="1" dirty="0" smtClean="0">
                <a:solidFill>
                  <a:srgbClr val="002060"/>
                </a:solidFill>
              </a:rPr>
              <a:t> информационная культура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Информационная культура города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Электронная культура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Сетевые сообщества</a:t>
            </a:r>
          </a:p>
          <a:p>
            <a:pPr>
              <a:defRPr/>
            </a:pPr>
            <a:r>
              <a:rPr lang="ru-RU" sz="2000" b="1" dirty="0" err="1" smtClean="0">
                <a:solidFill>
                  <a:srgbClr val="C00000"/>
                </a:solidFill>
              </a:rPr>
              <a:t>Многоязычие</a:t>
            </a:r>
            <a:r>
              <a:rPr lang="ru-RU" sz="2000" b="1" dirty="0" smtClean="0">
                <a:solidFill>
                  <a:srgbClr val="002060"/>
                </a:solidFill>
              </a:rPr>
              <a:t> в киберпространстве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Новые ИКТ в искусстве и творчестве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Культурологические аспекты </a:t>
            </a:r>
            <a:r>
              <a:rPr lang="ru-RU" sz="2000" b="1" dirty="0" smtClean="0">
                <a:solidFill>
                  <a:schemeClr val="accent6"/>
                </a:solidFill>
              </a:rPr>
              <a:t>безопасности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Информационная этика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Структура проблемы </a:t>
            </a:r>
            <a:br>
              <a:rPr lang="ru-RU" altLang="ru-RU" sz="3600" b="1" smtClean="0"/>
            </a:br>
            <a:r>
              <a:rPr lang="ru-RU" altLang="ru-RU" sz="3600" b="1" smtClean="0"/>
              <a:t>«овладения информацией»: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b="1" smtClean="0"/>
              <a:t> </a:t>
            </a:r>
            <a:r>
              <a:rPr lang="ru-RU" altLang="ru-RU" sz="2400" b="1" smtClean="0">
                <a:solidFill>
                  <a:srgbClr val="002060"/>
                </a:solidFill>
              </a:rPr>
              <a:t>1. Обеспечение </a:t>
            </a:r>
            <a:r>
              <a:rPr lang="ru-RU" altLang="ru-RU" sz="2400" b="1" smtClean="0">
                <a:solidFill>
                  <a:srgbClr val="C00000"/>
                </a:solidFill>
              </a:rPr>
              <a:t>доступности информации: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	- Информационная </a:t>
            </a:r>
            <a:r>
              <a:rPr lang="ru-RU" altLang="ru-RU" sz="2000" b="1" smtClean="0">
                <a:solidFill>
                  <a:srgbClr val="C00000"/>
                </a:solidFill>
              </a:rPr>
              <a:t>инфраструктура</a:t>
            </a:r>
            <a:r>
              <a:rPr lang="ru-RU" altLang="ru-RU" sz="2000" b="1" smtClean="0">
                <a:solidFill>
                  <a:srgbClr val="002060"/>
                </a:solidFill>
              </a:rPr>
              <a:t> (технологический аспект);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	- </a:t>
            </a:r>
            <a:r>
              <a:rPr lang="ru-RU" altLang="ru-RU" sz="2000" b="1" smtClean="0">
                <a:solidFill>
                  <a:srgbClr val="C00000"/>
                </a:solidFill>
              </a:rPr>
              <a:t>Информационное неравенство </a:t>
            </a:r>
            <a:r>
              <a:rPr lang="ru-RU" altLang="ru-RU" sz="2000" b="1" smtClean="0">
                <a:solidFill>
                  <a:srgbClr val="002060"/>
                </a:solidFill>
              </a:rPr>
              <a:t>(гуманитарный аспект).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2. </a:t>
            </a:r>
            <a:r>
              <a:rPr lang="ru-RU" altLang="ru-RU" sz="2400" b="1" smtClean="0">
                <a:solidFill>
                  <a:srgbClr val="C00000"/>
                </a:solidFill>
              </a:rPr>
              <a:t>Изучение информации: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- </a:t>
            </a:r>
            <a:r>
              <a:rPr lang="ru-RU" altLang="ru-RU" sz="2000" b="1" smtClean="0">
                <a:solidFill>
                  <a:srgbClr val="002060"/>
                </a:solidFill>
              </a:rPr>
              <a:t>Философия информации;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	- Новая отрасль «</a:t>
            </a:r>
            <a:r>
              <a:rPr lang="ru-RU" altLang="ru-RU" sz="2000" b="1" smtClean="0">
                <a:solidFill>
                  <a:srgbClr val="C00000"/>
                </a:solidFill>
              </a:rPr>
              <a:t>Информационные науки</a:t>
            </a:r>
            <a:r>
              <a:rPr lang="ru-RU" altLang="ru-RU" sz="2000" b="1" smtClean="0">
                <a:solidFill>
                  <a:srgbClr val="002060"/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3. </a:t>
            </a:r>
            <a:r>
              <a:rPr lang="ru-RU" altLang="ru-RU" sz="2400" b="1" smtClean="0">
                <a:solidFill>
                  <a:srgbClr val="C00000"/>
                </a:solidFill>
              </a:rPr>
              <a:t>Социальная эффективность ИКТ: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	- Информационная технология </a:t>
            </a:r>
            <a:r>
              <a:rPr lang="ru-RU" altLang="ru-RU" sz="2000" b="1" smtClean="0">
                <a:solidFill>
                  <a:srgbClr val="0070C0"/>
                </a:solidFill>
              </a:rPr>
              <a:t>как наука</a:t>
            </a:r>
            <a:r>
              <a:rPr lang="ru-RU" altLang="ru-RU" sz="2000" b="1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	- </a:t>
            </a:r>
            <a:r>
              <a:rPr lang="ru-RU" altLang="ru-RU" sz="2000" b="1" smtClean="0">
                <a:solidFill>
                  <a:srgbClr val="C00000"/>
                </a:solidFill>
              </a:rPr>
              <a:t>Измерение</a:t>
            </a:r>
            <a:r>
              <a:rPr lang="ru-RU" altLang="ru-RU" sz="2000" b="1" smtClean="0">
                <a:solidFill>
                  <a:srgbClr val="002060"/>
                </a:solidFill>
              </a:rPr>
              <a:t> социальной эффективности ИКТ.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400" b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</a:t>
            </a:r>
            <a:r>
              <a:rPr lang="ru-RU" altLang="ru-RU" sz="2400" b="1" smtClean="0">
                <a:solidFill>
                  <a:srgbClr val="C00000"/>
                </a:solidFill>
              </a:rPr>
              <a:t>Северная Америка </a:t>
            </a:r>
            <a:r>
              <a:rPr lang="ru-RU" altLang="ru-RU" sz="2400" b="1" smtClean="0">
                <a:solidFill>
                  <a:srgbClr val="002060"/>
                </a:solidFill>
              </a:rPr>
              <a:t>– 310,3 млн (</a:t>
            </a:r>
            <a:r>
              <a:rPr lang="ru-RU" altLang="ru-RU" sz="2400" b="1" smtClean="0">
                <a:solidFill>
                  <a:srgbClr val="C00000"/>
                </a:solidFill>
              </a:rPr>
              <a:t>87,7 %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</a:t>
            </a:r>
            <a:r>
              <a:rPr lang="ru-RU" altLang="ru-RU" sz="2400" b="1" smtClean="0">
                <a:solidFill>
                  <a:srgbClr val="C00000"/>
                </a:solidFill>
              </a:rPr>
              <a:t>Европа</a:t>
            </a:r>
            <a:r>
              <a:rPr lang="ru-RU" altLang="ru-RU" sz="2400" b="1" smtClean="0">
                <a:solidFill>
                  <a:srgbClr val="FF0000"/>
                </a:solidFill>
              </a:rPr>
              <a:t> </a:t>
            </a:r>
            <a:r>
              <a:rPr lang="ru-RU" altLang="ru-RU" sz="2400" b="1" smtClean="0">
                <a:solidFill>
                  <a:srgbClr val="002060"/>
                </a:solidFill>
              </a:rPr>
              <a:t>– 582,4 млн (</a:t>
            </a:r>
            <a:r>
              <a:rPr lang="ru-RU" altLang="ru-RU" sz="2400" b="1" smtClean="0">
                <a:solidFill>
                  <a:srgbClr val="C00000"/>
                </a:solidFill>
              </a:rPr>
              <a:t>70,5 %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Латинская Америка – 320,3 млн. (</a:t>
            </a:r>
            <a:r>
              <a:rPr lang="ru-RU" altLang="ru-RU" sz="2400" b="1" smtClean="0">
                <a:solidFill>
                  <a:srgbClr val="FF0000"/>
                </a:solidFill>
              </a:rPr>
              <a:t>52,3 %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Азия – 1386 млн. (</a:t>
            </a:r>
            <a:r>
              <a:rPr lang="ru-RU" altLang="ru-RU" sz="2400" b="1" smtClean="0">
                <a:solidFill>
                  <a:srgbClr val="FF0000"/>
                </a:solidFill>
              </a:rPr>
              <a:t>34,7 %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Африка – 298 млн. (</a:t>
            </a:r>
            <a:r>
              <a:rPr lang="ru-RU" altLang="ru-RU" sz="2400" b="1" smtClean="0">
                <a:solidFill>
                  <a:srgbClr val="FF0000"/>
                </a:solidFill>
              </a:rPr>
              <a:t>26,5 %</a:t>
            </a:r>
            <a:r>
              <a:rPr lang="ru-RU" altLang="ru-RU" sz="2400" b="1" smtClean="0">
                <a:solidFill>
                  <a:srgbClr val="002060"/>
                </a:solidFill>
              </a:rPr>
              <a:t>)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		</a:t>
            </a:r>
            <a:endParaRPr lang="ru-RU" altLang="ru-RU" sz="1800" b="1" smtClean="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800" b="1" smtClean="0">
                <a:solidFill>
                  <a:srgbClr val="002060"/>
                </a:solidFill>
              </a:rPr>
              <a:t>	         </a:t>
            </a:r>
            <a:r>
              <a:rPr lang="en-US" altLang="ru-RU" sz="1800" b="1" smtClean="0">
                <a:solidFill>
                  <a:srgbClr val="002060"/>
                </a:solidFill>
              </a:rPr>
              <a:t>      </a:t>
            </a:r>
            <a:r>
              <a:rPr lang="ru-RU" altLang="ru-RU" sz="2400" b="1" smtClean="0">
                <a:solidFill>
                  <a:srgbClr val="002060"/>
                </a:solidFill>
              </a:rPr>
              <a:t>Мир в целом – </a:t>
            </a:r>
            <a:r>
              <a:rPr lang="ru-RU" altLang="ru-RU" sz="2800" b="1" smtClean="0">
                <a:solidFill>
                  <a:srgbClr val="C00000"/>
                </a:solidFill>
              </a:rPr>
              <a:t>3</a:t>
            </a:r>
            <a:r>
              <a:rPr lang="ru-RU" altLang="ru-RU" sz="2400" b="1" smtClean="0">
                <a:solidFill>
                  <a:srgbClr val="C00000"/>
                </a:solidFill>
              </a:rPr>
              <a:t> </a:t>
            </a:r>
            <a:r>
              <a:rPr lang="ru-RU" altLang="ru-RU" sz="2400" b="1" smtClean="0">
                <a:solidFill>
                  <a:srgbClr val="002060"/>
                </a:solidFill>
              </a:rPr>
              <a:t>млрд.</a:t>
            </a:r>
            <a:r>
              <a:rPr lang="ru-RU" altLang="ru-RU" sz="2400" b="1" smtClean="0">
                <a:solidFill>
                  <a:srgbClr val="C00000"/>
                </a:solidFill>
              </a:rPr>
              <a:t> </a:t>
            </a:r>
            <a:r>
              <a:rPr lang="ru-RU" altLang="ru-RU" sz="2400" b="1" smtClean="0">
                <a:solidFill>
                  <a:srgbClr val="002060"/>
                </a:solidFill>
              </a:rPr>
              <a:t>(</a:t>
            </a:r>
            <a:r>
              <a:rPr lang="ru-RU" altLang="ru-RU" sz="2400" b="1" smtClean="0">
                <a:solidFill>
                  <a:srgbClr val="C00000"/>
                </a:solidFill>
              </a:rPr>
              <a:t>42,3 %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	</a:t>
            </a:r>
            <a:r>
              <a:rPr lang="ru-RU" altLang="ru-RU" sz="2400" b="1" smtClean="0">
                <a:solidFill>
                  <a:srgbClr val="C00000"/>
                </a:solidFill>
              </a:rPr>
              <a:t>Прогноз на 2020 г. </a:t>
            </a:r>
            <a:r>
              <a:rPr lang="ru-RU" altLang="ru-RU" sz="2400" b="1" smtClean="0">
                <a:solidFill>
                  <a:srgbClr val="002060"/>
                </a:solidFill>
              </a:rPr>
              <a:t>– </a:t>
            </a:r>
            <a:r>
              <a:rPr lang="ru-RU" altLang="ru-RU" sz="2800" b="1" smtClean="0">
                <a:solidFill>
                  <a:srgbClr val="C00000"/>
                </a:solidFill>
              </a:rPr>
              <a:t>5</a:t>
            </a:r>
            <a:r>
              <a:rPr lang="ru-RU" altLang="ru-RU" sz="2400" b="1" smtClean="0">
                <a:solidFill>
                  <a:srgbClr val="002060"/>
                </a:solidFill>
              </a:rPr>
              <a:t> млрд (</a:t>
            </a:r>
            <a:r>
              <a:rPr lang="ru-RU" altLang="ru-RU" sz="2400" b="1" smtClean="0">
                <a:solidFill>
                  <a:srgbClr val="C00000"/>
                </a:solidFill>
              </a:rPr>
              <a:t>62 %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  <a:r>
              <a:rPr lang="ru-RU" altLang="ru-RU" sz="1800" b="1" smtClean="0">
                <a:solidFill>
                  <a:srgbClr val="002060"/>
                </a:solidFill>
              </a:rPr>
              <a:t>		</a:t>
            </a:r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Развитие Интернет в регионах мира </a:t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 smtClean="0">
                <a:solidFill>
                  <a:schemeClr val="accent6"/>
                </a:solidFill>
              </a:rPr>
              <a:t>2014 г</a:t>
            </a:r>
            <a:r>
              <a:rPr lang="ru-RU" sz="3600" b="1" dirty="0" smtClean="0"/>
              <a:t>)</a:t>
            </a:r>
            <a:r>
              <a:rPr lang="ru-RU" sz="3600" b="1" dirty="0" smtClean="0">
                <a:solidFill>
                  <a:schemeClr val="bg2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</a:rPr>
              <a:t>Канада</a:t>
            </a:r>
            <a:r>
              <a:rPr lang="ru-RU" altLang="ru-RU" sz="2400" b="1" smtClean="0">
                <a:solidFill>
                  <a:srgbClr val="002060"/>
                </a:solidFill>
              </a:rPr>
              <a:t> –  31,5 (</a:t>
            </a:r>
            <a:r>
              <a:rPr lang="ru-RU" altLang="ru-RU" sz="2400" b="1" smtClean="0">
                <a:solidFill>
                  <a:srgbClr val="C00000"/>
                </a:solidFill>
              </a:rPr>
              <a:t>93 %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ru-RU" altLang="ru-RU" sz="2400" b="1" smtClean="0">
                <a:solidFill>
                  <a:srgbClr val="002060"/>
                </a:solidFill>
              </a:rPr>
              <a:t>Германия – 72 млн (</a:t>
            </a:r>
            <a:r>
              <a:rPr lang="ru-RU" altLang="ru-RU" sz="2400" b="1" smtClean="0">
                <a:solidFill>
                  <a:srgbClr val="C00000"/>
                </a:solidFill>
              </a:rPr>
              <a:t>89 %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  <a:endParaRPr lang="ru-RU" altLang="ru-RU" sz="2400" b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2400" b="1" smtClean="0">
                <a:solidFill>
                  <a:srgbClr val="002060"/>
                </a:solidFill>
              </a:rPr>
              <a:t>Великобритания – 57,3 (</a:t>
            </a:r>
            <a:r>
              <a:rPr lang="ru-RU" altLang="ru-RU" sz="2400" b="1" smtClean="0">
                <a:solidFill>
                  <a:srgbClr val="C00000"/>
                </a:solidFill>
              </a:rPr>
              <a:t>89 %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</a:rPr>
              <a:t>США – 277 млн (87 %)</a:t>
            </a:r>
          </a:p>
          <a:p>
            <a:pPr eaLnBrk="1" hangingPunct="1"/>
            <a:r>
              <a:rPr lang="ru-RU" altLang="ru-RU" sz="2400" b="1" smtClean="0">
                <a:solidFill>
                  <a:srgbClr val="002060"/>
                </a:solidFill>
              </a:rPr>
              <a:t>Япония – 110 млн (</a:t>
            </a:r>
            <a:r>
              <a:rPr lang="ru-RU" altLang="ru-RU" sz="2400" b="1" smtClean="0">
                <a:solidFill>
                  <a:srgbClr val="C00000"/>
                </a:solidFill>
              </a:rPr>
              <a:t>86 %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ru-RU" altLang="ru-RU" sz="2400" b="1" smtClean="0">
                <a:solidFill>
                  <a:srgbClr val="002060"/>
                </a:solidFill>
              </a:rPr>
              <a:t>Франция – 55,2 (</a:t>
            </a:r>
            <a:r>
              <a:rPr lang="ru-RU" altLang="ru-RU" sz="2400" b="1" smtClean="0">
                <a:solidFill>
                  <a:srgbClr val="C00000"/>
                </a:solidFill>
              </a:rPr>
              <a:t>84 %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</a:rPr>
              <a:t>Россия – </a:t>
            </a:r>
            <a:r>
              <a:rPr lang="ru-RU" altLang="ru-RU" sz="2400" b="1" smtClean="0">
                <a:solidFill>
                  <a:srgbClr val="002060"/>
                </a:solidFill>
              </a:rPr>
              <a:t>87,5 млн </a:t>
            </a:r>
            <a:r>
              <a:rPr lang="ru-RU" altLang="ru-RU" sz="2400" b="1" smtClean="0">
                <a:solidFill>
                  <a:srgbClr val="C00000"/>
                </a:solidFill>
              </a:rPr>
              <a:t>(62,5 %)</a:t>
            </a:r>
          </a:p>
          <a:p>
            <a:pPr eaLnBrk="1" hangingPunct="1"/>
            <a:r>
              <a:rPr lang="ru-RU" altLang="ru-RU" sz="2400" b="1" smtClean="0">
                <a:solidFill>
                  <a:srgbClr val="002060"/>
                </a:solidFill>
              </a:rPr>
              <a:t>Бразилия – 110 млн (54 %)</a:t>
            </a:r>
          </a:p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</a:rPr>
              <a:t>Китай</a:t>
            </a:r>
            <a:r>
              <a:rPr lang="ru-RU" altLang="ru-RU" sz="2400" b="1" smtClean="0">
                <a:solidFill>
                  <a:srgbClr val="002060"/>
                </a:solidFill>
              </a:rPr>
              <a:t> – 642 млн. (</a:t>
            </a:r>
            <a:r>
              <a:rPr lang="ru-RU" altLang="ru-RU" sz="2400" b="1" smtClean="0">
                <a:solidFill>
                  <a:srgbClr val="C00000"/>
                </a:solidFill>
              </a:rPr>
              <a:t>47 %</a:t>
            </a:r>
            <a:r>
              <a:rPr lang="ru-RU" altLang="ru-RU" sz="2400" b="1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</a:rPr>
              <a:t>Индия</a:t>
            </a:r>
            <a:r>
              <a:rPr lang="ru-RU" altLang="ru-RU" sz="2400" b="1" smtClean="0">
                <a:solidFill>
                  <a:srgbClr val="002060"/>
                </a:solidFill>
              </a:rPr>
              <a:t> – 243 млн (</a:t>
            </a:r>
            <a:r>
              <a:rPr lang="ru-RU" altLang="ru-RU" sz="2400" b="1" smtClean="0">
                <a:solidFill>
                  <a:srgbClr val="C00000"/>
                </a:solidFill>
              </a:rPr>
              <a:t>24 %</a:t>
            </a:r>
            <a:r>
              <a:rPr lang="ru-RU" altLang="ru-RU" sz="2400" b="1" smtClean="0">
                <a:solidFill>
                  <a:srgbClr val="002060"/>
                </a:solidFill>
              </a:rPr>
              <a:t>)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b="1" smtClean="0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			</a:t>
            </a:r>
            <a:endParaRPr lang="ru-RU" altLang="ru-RU" sz="1600" b="1" smtClean="0">
              <a:solidFill>
                <a:srgbClr val="002060"/>
              </a:solidFill>
            </a:endParaRPr>
          </a:p>
          <a:p>
            <a:pPr eaLnBrk="1" hangingPunct="1"/>
            <a:endParaRPr lang="ru-RU" altLang="ru-RU" sz="2400" b="1" smtClean="0"/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39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Интернет в некоторых странах: число абонентов  и уровень проникновения</a:t>
            </a:r>
            <a:r>
              <a:rPr lang="ru-RU" sz="3600" b="1" dirty="0" smtClean="0">
                <a:solidFill>
                  <a:schemeClr val="bg2"/>
                </a:solidFill>
              </a:rPr>
              <a:t>: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Интернет в Индии </a:t>
            </a:r>
            <a:br>
              <a:rPr lang="ru-RU" altLang="ru-RU" sz="3600" b="1" smtClean="0"/>
            </a:br>
            <a:r>
              <a:rPr lang="ru-RU" altLang="ru-RU" sz="3600" b="1" smtClean="0"/>
              <a:t> развивается очень быстро</a:t>
            </a:r>
          </a:p>
        </p:txBody>
      </p:sp>
      <p:pic>
        <p:nvPicPr>
          <p:cNvPr id="33795" name="Содержимое 3" descr="Интернет в Индии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700213"/>
            <a:ext cx="5832475" cy="39608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smtClean="0"/>
              <a:t>Штат Бангалор – «силиконовая долина» Индии</a:t>
            </a:r>
          </a:p>
        </p:txBody>
      </p:sp>
      <p:pic>
        <p:nvPicPr>
          <p:cNvPr id="34819" name="Picture 29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7272337" cy="45354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06500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3600" b="1" smtClean="0"/>
              <a:t>Основные вопросы </a:t>
            </a:r>
            <a:r>
              <a:rPr lang="ru-RU" altLang="ru-RU" sz="3600" smtClean="0"/>
              <a:t>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71625"/>
            <a:ext cx="8229600" cy="4521200"/>
          </a:xfrm>
        </p:spPr>
        <p:txBody>
          <a:bodyPr/>
          <a:lstStyle/>
          <a:p>
            <a:pPr eaLnBrk="1" hangingPunct="1"/>
            <a:endParaRPr lang="ru-RU" altLang="ru-RU" sz="2400" b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Информационная культура -  </a:t>
            </a:r>
            <a:r>
              <a:rPr lang="ru-RU" altLang="ru-RU" sz="2000" b="1" smtClean="0">
                <a:solidFill>
                  <a:srgbClr val="002060"/>
                </a:solidFill>
              </a:rPr>
              <a:t>стратегическая проблема развития общества в </a:t>
            </a:r>
            <a:r>
              <a:rPr lang="en-US" altLang="ru-RU" sz="2000" b="1" smtClean="0">
                <a:solidFill>
                  <a:srgbClr val="002060"/>
                </a:solidFill>
              </a:rPr>
              <a:t>XXI</a:t>
            </a:r>
            <a:r>
              <a:rPr lang="ru-RU" altLang="ru-RU" sz="2000" b="1" smtClean="0">
                <a:solidFill>
                  <a:srgbClr val="002060"/>
                </a:solidFill>
              </a:rPr>
              <a:t> веке</a:t>
            </a: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Состояние и перспективы </a:t>
            </a:r>
            <a:r>
              <a:rPr lang="ru-RU" altLang="ru-RU" sz="2000" b="1" smtClean="0">
                <a:solidFill>
                  <a:srgbClr val="002060"/>
                </a:solidFill>
              </a:rPr>
              <a:t>развития новой информационной культуры</a:t>
            </a:r>
            <a:endParaRPr lang="en-US" altLang="ru-RU" sz="2000" b="1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Предмет и задачи информационной культурологии</a:t>
            </a: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Задачи библиотек </a:t>
            </a:r>
            <a:r>
              <a:rPr lang="ru-RU" altLang="ru-RU" sz="2000" b="1" smtClean="0">
                <a:solidFill>
                  <a:srgbClr val="002060"/>
                </a:solidFill>
              </a:rPr>
              <a:t>в области  формирования новой информационной   культуры в интересах обеспечения </a:t>
            </a:r>
            <a:r>
              <a:rPr lang="ru-RU" altLang="ru-RU" sz="2000" b="1" smtClean="0">
                <a:solidFill>
                  <a:srgbClr val="C00000"/>
                </a:solidFill>
              </a:rPr>
              <a:t>национальной безопасности России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000" b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91513" cy="48625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smtClean="0"/>
              <a:t>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		</a:t>
            </a:r>
            <a:endParaRPr lang="ru-RU" altLang="ru-RU" sz="2400" b="1" smtClean="0">
              <a:solidFill>
                <a:srgbClr val="FF0000"/>
              </a:solidFill>
            </a:endParaRPr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/>
              <a:t>Структура использования Интернет </a:t>
            </a:r>
            <a:br>
              <a:rPr lang="ru-RU" altLang="ru-RU" sz="3200" b="1" smtClean="0"/>
            </a:br>
            <a:r>
              <a:rPr lang="ru-RU" altLang="ru-RU" sz="3200" b="1" smtClean="0"/>
              <a:t>в России (2014 г.):</a:t>
            </a:r>
            <a:br>
              <a:rPr lang="ru-RU" altLang="ru-RU" sz="3200" b="1" smtClean="0"/>
            </a:b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> </a:t>
            </a:r>
            <a:br>
              <a:rPr lang="ru-RU" altLang="ru-RU" sz="3200" b="1" smtClean="0"/>
            </a:br>
            <a:endParaRPr lang="ru-RU" altLang="ru-RU" sz="3200" b="1" smtClean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48466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914460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Оборудование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абонентов (млн.)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Трафик </a:t>
                      </a:r>
                    </a:p>
                    <a:p>
                      <a:pPr algn="ctr"/>
                      <a:r>
                        <a:rPr lang="ru-RU" sz="1800" dirty="0" smtClean="0"/>
                        <a:t>(Гб в месяц)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914460"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Модемы</a:t>
                      </a:r>
                    </a:p>
                    <a:p>
                      <a:endParaRPr lang="ru-RU" sz="18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14,5  (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10%</a:t>
                      </a:r>
                      <a:r>
                        <a:rPr lang="ru-RU" sz="2000" b="1" dirty="0" smtClean="0"/>
                        <a:t>)</a:t>
                      </a:r>
                      <a:endParaRPr lang="ru-RU" sz="20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5,4</a:t>
                      </a:r>
                      <a:endParaRPr lang="ru-RU" sz="2000" b="1" dirty="0"/>
                    </a:p>
                  </a:txBody>
                  <a:tcPr marT="45723" marB="45723"/>
                </a:tc>
              </a:tr>
              <a:tr h="9144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Мобильные телефоны</a:t>
                      </a:r>
                    </a:p>
                    <a:p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22,3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15%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0,1</a:t>
                      </a:r>
                      <a:endParaRPr lang="ru-RU" sz="2000" b="1" dirty="0"/>
                    </a:p>
                  </a:txBody>
                  <a:tcPr marT="45723" marB="45723"/>
                </a:tc>
              </a:tr>
              <a:tr h="1188798"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Смартфоны</a:t>
                      </a:r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52,6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(37 %)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1,2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3" marB="45723"/>
                </a:tc>
              </a:tr>
              <a:tr h="914460"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Планшеты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9,7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7%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smtClean="0">
                <a:solidFill>
                  <a:srgbClr val="002060"/>
                </a:solidFill>
              </a:rPr>
              <a:t>Социально-экономические, геополитические  </a:t>
            </a:r>
            <a:br>
              <a:rPr lang="ru-RU" altLang="ru-RU" sz="2800" b="1" smtClean="0">
                <a:solidFill>
                  <a:srgbClr val="002060"/>
                </a:solidFill>
              </a:rPr>
            </a:br>
            <a:r>
              <a:rPr lang="ru-RU" altLang="ru-RU" sz="2800" b="1" smtClean="0">
                <a:solidFill>
                  <a:srgbClr val="002060"/>
                </a:solidFill>
              </a:rPr>
              <a:t>и культурные функции сети Интернет: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000" b="1" smtClean="0"/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Сетевая </a:t>
            </a:r>
            <a:r>
              <a:rPr lang="ru-RU" altLang="ru-RU" sz="2000" b="1" smtClean="0">
                <a:solidFill>
                  <a:srgbClr val="C00000"/>
                </a:solidFill>
              </a:rPr>
              <a:t>экономика и </a:t>
            </a:r>
            <a:r>
              <a:rPr lang="ru-RU" altLang="ru-RU" sz="2000" b="1" smtClean="0">
                <a:solidFill>
                  <a:srgbClr val="002060"/>
                </a:solidFill>
              </a:rPr>
              <a:t>электронная</a:t>
            </a:r>
            <a:r>
              <a:rPr lang="ru-RU" altLang="ru-RU" sz="2000" b="1" smtClean="0">
                <a:solidFill>
                  <a:srgbClr val="C00000"/>
                </a:solidFill>
              </a:rPr>
              <a:t> торговля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Виртуальная </a:t>
            </a:r>
            <a:r>
              <a:rPr lang="ru-RU" altLang="ru-RU" sz="2000" b="1" smtClean="0">
                <a:solidFill>
                  <a:srgbClr val="C00000"/>
                </a:solidFill>
              </a:rPr>
              <a:t>среда обитания</a:t>
            </a:r>
            <a:r>
              <a:rPr lang="ru-RU" altLang="ru-RU" sz="2000" b="1" smtClean="0">
                <a:solidFill>
                  <a:srgbClr val="002060"/>
                </a:solidFill>
              </a:rPr>
              <a:t>: социальные сети</a:t>
            </a:r>
          </a:p>
          <a:p>
            <a:r>
              <a:rPr lang="ru-RU" altLang="ru-RU" sz="2000" b="1" smtClean="0">
                <a:solidFill>
                  <a:srgbClr val="C00000"/>
                </a:solidFill>
              </a:rPr>
              <a:t>Рынок труда: </a:t>
            </a:r>
            <a:r>
              <a:rPr lang="ru-RU" altLang="ru-RU" sz="2000" b="1" smtClean="0">
                <a:solidFill>
                  <a:srgbClr val="002060"/>
                </a:solidFill>
              </a:rPr>
              <a:t>«телеработа» и виртуальные предприятия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Новая </a:t>
            </a:r>
            <a:r>
              <a:rPr lang="ru-RU" altLang="ru-RU" sz="2000" b="1" smtClean="0">
                <a:solidFill>
                  <a:srgbClr val="C00000"/>
                </a:solidFill>
              </a:rPr>
              <a:t>образовательная среда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Внешняя </a:t>
            </a:r>
            <a:r>
              <a:rPr lang="ru-RU" altLang="ru-RU" sz="2000" b="1" smtClean="0">
                <a:solidFill>
                  <a:srgbClr val="C00000"/>
                </a:solidFill>
              </a:rPr>
              <a:t>электронная память цивилизации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Средство </a:t>
            </a:r>
            <a:r>
              <a:rPr lang="ru-RU" altLang="ru-RU" sz="2000" b="1" smtClean="0">
                <a:solidFill>
                  <a:srgbClr val="C00000"/>
                </a:solidFill>
              </a:rPr>
              <a:t>экономии социального времени </a:t>
            </a:r>
            <a:r>
              <a:rPr lang="ru-RU" altLang="ru-RU" sz="2000" b="1" smtClean="0">
                <a:solidFill>
                  <a:srgbClr val="002060"/>
                </a:solidFill>
              </a:rPr>
              <a:t>человека и общества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Область </a:t>
            </a:r>
            <a:r>
              <a:rPr lang="ru-RU" altLang="ru-RU" sz="2000" b="1" smtClean="0">
                <a:solidFill>
                  <a:srgbClr val="C00000"/>
                </a:solidFill>
              </a:rPr>
              <a:t>информационного противоборства </a:t>
            </a:r>
            <a:r>
              <a:rPr lang="ru-RU" altLang="ru-RU" sz="2000" b="1" smtClean="0">
                <a:solidFill>
                  <a:srgbClr val="002060"/>
                </a:solidFill>
              </a:rPr>
              <a:t>(5-е поле боя)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002060"/>
                </a:solidFill>
              </a:rPr>
              <a:t>Государственные и бытовые </a:t>
            </a:r>
            <a:r>
              <a:rPr lang="ru-RU" altLang="ru-RU" sz="2000" b="1" smtClean="0">
                <a:solidFill>
                  <a:srgbClr val="C00000"/>
                </a:solidFill>
              </a:rPr>
              <a:t>услуги населению</a:t>
            </a: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Рынок труда: </a:t>
            </a:r>
            <a:r>
              <a:rPr lang="ru-RU" altLang="ru-RU" sz="2000" b="1" smtClean="0">
                <a:solidFill>
                  <a:srgbClr val="002060"/>
                </a:solidFill>
              </a:rPr>
              <a:t>виртуальные предприятия, телеработа</a:t>
            </a: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Социальный Интернет</a:t>
            </a:r>
            <a:r>
              <a:rPr lang="ru-RU" altLang="ru-RU" sz="2000" b="1" smtClean="0">
                <a:solidFill>
                  <a:srgbClr val="002060"/>
                </a:solidFill>
              </a:rPr>
              <a:t>: инвалиды и пенсионеры</a:t>
            </a: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Образование и просвещение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Перспективные ИКТ: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Семантический</a:t>
            </a:r>
            <a:r>
              <a:rPr lang="ru-RU" altLang="ru-RU" sz="2000" b="1" smtClean="0">
                <a:solidFill>
                  <a:srgbClr val="002060"/>
                </a:solidFill>
              </a:rPr>
              <a:t> </a:t>
            </a:r>
            <a:r>
              <a:rPr lang="ru-RU" altLang="ru-RU" sz="2000" b="1" smtClean="0">
                <a:solidFill>
                  <a:srgbClr val="C00000"/>
                </a:solidFill>
              </a:rPr>
              <a:t>поиск</a:t>
            </a:r>
            <a:r>
              <a:rPr lang="ru-RU" altLang="ru-RU" sz="2000" b="1" smtClean="0">
                <a:solidFill>
                  <a:srgbClr val="002060"/>
                </a:solidFill>
              </a:rPr>
              <a:t>, компьютерная </a:t>
            </a:r>
            <a:r>
              <a:rPr lang="ru-RU" altLang="ru-RU" sz="2000" b="1" smtClean="0">
                <a:solidFill>
                  <a:srgbClr val="C00000"/>
                </a:solidFill>
              </a:rPr>
              <a:t>лингвистика</a:t>
            </a: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Космический Интернет </a:t>
            </a:r>
            <a:r>
              <a:rPr lang="ru-RU" altLang="ru-RU" sz="2000" b="1" smtClean="0">
                <a:solidFill>
                  <a:srgbClr val="002060"/>
                </a:solidFill>
              </a:rPr>
              <a:t>на тяжелых спутниках</a:t>
            </a:r>
          </a:p>
          <a:p>
            <a:pPr eaLnBrk="1" hangingPunct="1"/>
            <a:r>
              <a:rPr lang="ru-RU" altLang="ru-RU" sz="2000" b="1" smtClean="0">
                <a:solidFill>
                  <a:srgbClr val="002060"/>
                </a:solidFill>
              </a:rPr>
              <a:t>Новые </a:t>
            </a:r>
            <a:r>
              <a:rPr lang="ru-RU" altLang="ru-RU" sz="2000" b="1" smtClean="0">
                <a:solidFill>
                  <a:srgbClr val="C00000"/>
                </a:solidFill>
              </a:rPr>
              <a:t>средства доступа</a:t>
            </a:r>
            <a:r>
              <a:rPr lang="ru-RU" altLang="ru-RU" sz="2000" b="1" smtClean="0">
                <a:solidFill>
                  <a:srgbClr val="002060"/>
                </a:solidFill>
              </a:rPr>
              <a:t>: оптоволокно и </a:t>
            </a:r>
            <a:r>
              <a:rPr lang="en-US" altLang="ru-RU" sz="2000" b="1" smtClean="0">
                <a:solidFill>
                  <a:srgbClr val="C00000"/>
                </a:solidFill>
              </a:rPr>
              <a:t>PLC</a:t>
            </a:r>
            <a:r>
              <a:rPr lang="ru-RU" altLang="ru-RU" sz="2000" b="1" smtClean="0">
                <a:solidFill>
                  <a:srgbClr val="C00000"/>
                </a:solidFill>
              </a:rPr>
              <a:t> </a:t>
            </a:r>
            <a:r>
              <a:rPr lang="en-US" altLang="ru-RU" sz="2000" b="1" smtClean="0">
                <a:solidFill>
                  <a:srgbClr val="C00000"/>
                </a:solidFill>
              </a:rPr>
              <a:t>–</a:t>
            </a:r>
            <a:r>
              <a:rPr lang="ru-RU" altLang="ru-RU" sz="2000" b="1" smtClean="0">
                <a:solidFill>
                  <a:srgbClr val="C00000"/>
                </a:solidFill>
              </a:rPr>
              <a:t> технологии</a:t>
            </a:r>
          </a:p>
          <a:p>
            <a:pPr eaLnBrk="1" hangingPunct="1"/>
            <a:r>
              <a:rPr lang="ru-RU" altLang="ru-RU" sz="2000" b="1" smtClean="0">
                <a:solidFill>
                  <a:srgbClr val="002060"/>
                </a:solidFill>
              </a:rPr>
              <a:t>«</a:t>
            </a:r>
            <a:r>
              <a:rPr lang="ru-RU" altLang="ru-RU" sz="2000" b="1" smtClean="0">
                <a:solidFill>
                  <a:srgbClr val="C00000"/>
                </a:solidFill>
              </a:rPr>
              <a:t>Интернет вещей</a:t>
            </a:r>
            <a:r>
              <a:rPr lang="ru-RU" altLang="ru-RU" sz="2000" b="1" smtClean="0">
                <a:solidFill>
                  <a:srgbClr val="002060"/>
                </a:solidFill>
              </a:rPr>
              <a:t>»: «умный дом» и </a:t>
            </a:r>
            <a:r>
              <a:rPr lang="ru-RU" altLang="ru-RU" sz="2000" b="1" smtClean="0">
                <a:solidFill>
                  <a:srgbClr val="C00000"/>
                </a:solidFill>
              </a:rPr>
              <a:t>безопасность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000" b="1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000" b="1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Перспективные направления              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развития ИК</a:t>
            </a:r>
            <a:r>
              <a:rPr lang="en-US" sz="3600" b="1" dirty="0" smtClean="0">
                <a:solidFill>
                  <a:srgbClr val="002060"/>
                </a:solidFill>
              </a:rPr>
              <a:t>T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718050"/>
          </a:xfrm>
        </p:spPr>
        <p:txBody>
          <a:bodyPr/>
          <a:lstStyle/>
          <a:p>
            <a:pPr eaLnBrk="1" hangingPunct="1"/>
            <a:endParaRPr lang="ru-RU" altLang="ru-RU" sz="2000" b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Импортозамещение </a:t>
            </a:r>
            <a:r>
              <a:rPr lang="ru-RU" altLang="ru-RU" sz="2000" b="1" smtClean="0">
                <a:solidFill>
                  <a:srgbClr val="002060"/>
                </a:solidFill>
              </a:rPr>
              <a:t>ИКТ ( в рамках </a:t>
            </a:r>
            <a:r>
              <a:rPr lang="ru-RU" altLang="ru-RU" sz="2000" b="1" smtClean="0">
                <a:solidFill>
                  <a:srgbClr val="C00000"/>
                </a:solidFill>
              </a:rPr>
              <a:t>БРИКС</a:t>
            </a:r>
            <a:r>
              <a:rPr lang="ru-RU" altLang="ru-RU" sz="2000" b="1" smtClean="0">
                <a:solidFill>
                  <a:srgbClr val="002060"/>
                </a:solidFill>
              </a:rPr>
              <a:t>)</a:t>
            </a:r>
            <a:endParaRPr lang="ru-RU" altLang="ru-RU" sz="2000" b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2000" b="1" smtClean="0">
                <a:solidFill>
                  <a:srgbClr val="002060"/>
                </a:solidFill>
              </a:rPr>
              <a:t>Развитие </a:t>
            </a:r>
            <a:r>
              <a:rPr lang="ru-RU" altLang="ru-RU" sz="2000" b="1" smtClean="0">
                <a:solidFill>
                  <a:srgbClr val="C00000"/>
                </a:solidFill>
              </a:rPr>
              <a:t>космического сегмента </a:t>
            </a:r>
            <a:r>
              <a:rPr lang="ru-RU" altLang="ru-RU" sz="2000" b="1" smtClean="0">
                <a:solidFill>
                  <a:srgbClr val="002060"/>
                </a:solidFill>
              </a:rPr>
              <a:t>Интернет («Ангара»)</a:t>
            </a:r>
            <a:endParaRPr lang="ru-RU" altLang="ru-RU" sz="2000" b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sz="2000" b="1" smtClean="0">
                <a:solidFill>
                  <a:srgbClr val="002060"/>
                </a:solidFill>
              </a:rPr>
              <a:t>Развитие </a:t>
            </a:r>
            <a:r>
              <a:rPr lang="ru-RU" altLang="ru-RU" sz="2000" b="1" smtClean="0">
                <a:solidFill>
                  <a:srgbClr val="C00000"/>
                </a:solidFill>
              </a:rPr>
              <a:t>инфраструктуры доступа </a:t>
            </a:r>
            <a:r>
              <a:rPr lang="ru-RU" altLang="ru-RU" sz="2000" b="1" smtClean="0">
                <a:solidFill>
                  <a:srgbClr val="002060"/>
                </a:solidFill>
              </a:rPr>
              <a:t>(проект «Социальная розетка» и </a:t>
            </a:r>
            <a:r>
              <a:rPr lang="en-US" altLang="ru-RU" sz="2000" b="1" smtClean="0">
                <a:solidFill>
                  <a:srgbClr val="002060"/>
                </a:solidFill>
              </a:rPr>
              <a:t>PLC</a:t>
            </a:r>
            <a:r>
              <a:rPr lang="ru-RU" altLang="ru-RU" sz="2000" b="1" smtClean="0">
                <a:solidFill>
                  <a:srgbClr val="002060"/>
                </a:solidFill>
              </a:rPr>
              <a:t> </a:t>
            </a:r>
            <a:r>
              <a:rPr lang="en-US" altLang="ru-RU" sz="2000" b="1" smtClean="0">
                <a:solidFill>
                  <a:srgbClr val="002060"/>
                </a:solidFill>
              </a:rPr>
              <a:t>–</a:t>
            </a:r>
            <a:r>
              <a:rPr lang="ru-RU" altLang="ru-RU" sz="2000" b="1" smtClean="0">
                <a:solidFill>
                  <a:srgbClr val="002060"/>
                </a:solidFill>
              </a:rPr>
              <a:t> технологии) </a:t>
            </a:r>
          </a:p>
          <a:p>
            <a:pPr eaLnBrk="1" hangingPunct="1"/>
            <a:r>
              <a:rPr lang="ru-RU" altLang="ru-RU" sz="2000" b="1" smtClean="0">
                <a:solidFill>
                  <a:srgbClr val="002060"/>
                </a:solidFill>
              </a:rPr>
              <a:t>Государственная программа «</a:t>
            </a:r>
            <a:r>
              <a:rPr lang="ru-RU" altLang="ru-RU" sz="2000" b="1" smtClean="0">
                <a:solidFill>
                  <a:srgbClr val="C00000"/>
                </a:solidFill>
              </a:rPr>
              <a:t>Социальный Интернет</a:t>
            </a:r>
            <a:r>
              <a:rPr lang="ru-RU" altLang="ru-RU" sz="2000" b="1" smtClean="0">
                <a:solidFill>
                  <a:srgbClr val="002060"/>
                </a:solidFill>
              </a:rPr>
              <a:t>»</a:t>
            </a:r>
          </a:p>
          <a:p>
            <a:pPr eaLnBrk="1" hangingPunct="1"/>
            <a:r>
              <a:rPr lang="ru-RU" altLang="ru-RU" sz="2000" b="1" smtClean="0">
                <a:solidFill>
                  <a:srgbClr val="002060"/>
                </a:solidFill>
              </a:rPr>
              <a:t>Образование и просвещение, </a:t>
            </a:r>
            <a:r>
              <a:rPr lang="ru-RU" altLang="ru-RU" sz="2000" b="1" smtClean="0">
                <a:solidFill>
                  <a:srgbClr val="C00000"/>
                </a:solidFill>
              </a:rPr>
              <a:t>культура информационной безопасности</a:t>
            </a: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Цивилизационный контент  </a:t>
            </a:r>
            <a:r>
              <a:rPr lang="ru-RU" altLang="ru-RU" sz="2000" b="1" smtClean="0">
                <a:solidFill>
                  <a:srgbClr val="002060"/>
                </a:solidFill>
              </a:rPr>
              <a:t>РУНЕТ</a:t>
            </a:r>
          </a:p>
          <a:p>
            <a:pPr eaLnBrk="1" hangingPunct="1"/>
            <a:r>
              <a:rPr lang="ru-RU" altLang="ru-RU" sz="2000" b="1" smtClean="0">
                <a:solidFill>
                  <a:srgbClr val="C00000"/>
                </a:solidFill>
              </a:rPr>
              <a:t>Цивилизационный туризм </a:t>
            </a:r>
            <a:r>
              <a:rPr lang="ru-RU" altLang="ru-RU" sz="2000" b="1" smtClean="0">
                <a:solidFill>
                  <a:srgbClr val="002060"/>
                </a:solidFill>
              </a:rPr>
              <a:t>(реальный и виртуальный)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	</a:t>
            </a:r>
            <a:r>
              <a:rPr lang="ru-RU" altLang="ru-RU" sz="1600" b="1" smtClean="0">
                <a:solidFill>
                  <a:srgbClr val="002060"/>
                </a:solidFill>
              </a:rPr>
              <a:t>	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smtClean="0">
                <a:solidFill>
                  <a:srgbClr val="002060"/>
                </a:solidFill>
              </a:rPr>
              <a:t>				Журнал «</a:t>
            </a:r>
            <a:r>
              <a:rPr lang="ru-RU" altLang="ru-RU" sz="1600" b="1" smtClean="0">
                <a:solidFill>
                  <a:srgbClr val="C00000"/>
                </a:solidFill>
              </a:rPr>
              <a:t>Стратегические приоритеты</a:t>
            </a:r>
            <a:r>
              <a:rPr lang="ru-RU" altLang="ru-RU" sz="1600" b="1" smtClean="0">
                <a:solidFill>
                  <a:srgbClr val="002060"/>
                </a:solidFill>
              </a:rPr>
              <a:t>», 2014, № 3-4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smtClean="0">
                <a:solidFill>
                  <a:srgbClr val="002060"/>
                </a:solidFill>
              </a:rPr>
              <a:t>				Журнал «</a:t>
            </a:r>
            <a:r>
              <a:rPr lang="ru-RU" altLang="ru-RU" sz="1600" b="1" smtClean="0">
                <a:solidFill>
                  <a:srgbClr val="C00000"/>
                </a:solidFill>
              </a:rPr>
              <a:t>Партнерство цивилизаций</a:t>
            </a:r>
            <a:r>
              <a:rPr lang="ru-RU" altLang="ru-RU" sz="1600" b="1" smtClean="0">
                <a:solidFill>
                  <a:srgbClr val="002060"/>
                </a:solidFill>
              </a:rPr>
              <a:t>», 2014, № 3- 4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1600" b="1" smtClean="0">
                <a:solidFill>
                  <a:srgbClr val="002060"/>
                </a:solidFill>
              </a:rPr>
              <a:t>			</a:t>
            </a: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 </a:t>
            </a:r>
            <a:endParaRPr lang="ru-RU" altLang="ru-RU" sz="2000" b="1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Приоритетные задачи развития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ИКТ в России: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Для «телеработы» возраст – не помеха!</a:t>
            </a:r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>
          <a:xfrm>
            <a:off x="2436813" y="3516313"/>
            <a:ext cx="12323762" cy="6654800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979613" y="1916113"/>
            <a:ext cx="1369218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3013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4500562" cy="3789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 «Поколение</a:t>
            </a:r>
            <a:r>
              <a:rPr lang="en-US" altLang="ru-RU" sz="3600" b="1" smtClean="0"/>
              <a:t> Next</a:t>
            </a:r>
            <a:r>
              <a:rPr lang="ru-RU" altLang="ru-RU" sz="3600" b="1" smtClean="0"/>
              <a:t>»</a:t>
            </a:r>
            <a:r>
              <a:rPr lang="en-US" altLang="ru-RU" sz="3600" b="1" smtClean="0"/>
              <a:t> </a:t>
            </a:r>
            <a:r>
              <a:rPr lang="ru-RU" altLang="ru-RU" sz="3600" b="1" smtClean="0"/>
              <a:t>как новая угроза: </a:t>
            </a:r>
            <a:r>
              <a:rPr lang="ru-RU" altLang="ru-RU" sz="3600" b="1" smtClean="0">
                <a:solidFill>
                  <a:srgbClr val="C00000"/>
                </a:solidFill>
              </a:rPr>
              <a:t>биосоциологический вызов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2400" b="1" dirty="0" smtClean="0"/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Воздействие ИКТ </a:t>
            </a:r>
            <a:r>
              <a:rPr lang="ru-RU" sz="2000" b="1" dirty="0" smtClean="0">
                <a:solidFill>
                  <a:srgbClr val="002060"/>
                </a:solidFill>
              </a:rPr>
              <a:t>на детей младшего возраста приводит к существенным изменениям </a:t>
            </a:r>
            <a:r>
              <a:rPr lang="ru-RU" sz="2000" b="1" dirty="0" smtClean="0">
                <a:solidFill>
                  <a:srgbClr val="C00000"/>
                </a:solidFill>
              </a:rPr>
              <a:t>нейронной структуры  головного мозга</a:t>
            </a:r>
            <a:r>
              <a:rPr lang="ru-RU" sz="2000" b="1" dirty="0" smtClean="0">
                <a:solidFill>
                  <a:srgbClr val="002060"/>
                </a:solidFill>
              </a:rPr>
              <a:t>. Изменяется психика и образ мышления человека. Вырастает «</a:t>
            </a:r>
            <a:r>
              <a:rPr lang="ru-RU" sz="2000" b="1" dirty="0" smtClean="0">
                <a:solidFill>
                  <a:srgbClr val="C00000"/>
                </a:solidFill>
              </a:rPr>
              <a:t>Поколение </a:t>
            </a:r>
            <a:r>
              <a:rPr lang="en-US" sz="2000" b="1" dirty="0" smtClean="0">
                <a:solidFill>
                  <a:srgbClr val="C00000"/>
                </a:solidFill>
              </a:rPr>
              <a:t>Next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Это новая </a:t>
            </a:r>
            <a:r>
              <a:rPr lang="ru-RU" sz="2000" b="1" dirty="0" smtClean="0">
                <a:solidFill>
                  <a:srgbClr val="C00000"/>
                </a:solidFill>
              </a:rPr>
              <a:t>глобальная угроза для интеллектуальной безопасности </a:t>
            </a:r>
            <a:r>
              <a:rPr lang="ru-RU" sz="2000" b="1" dirty="0" smtClean="0">
                <a:solidFill>
                  <a:srgbClr val="002060"/>
                </a:solidFill>
              </a:rPr>
              <a:t>человека и общества, которая еще недостаточно изучена.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Исследования этой проблемы начаты в </a:t>
            </a:r>
            <a:r>
              <a:rPr lang="ru-RU" sz="2000" b="1" dirty="0" smtClean="0">
                <a:solidFill>
                  <a:srgbClr val="C00000"/>
                </a:solidFill>
              </a:rPr>
              <a:t>США</a:t>
            </a:r>
            <a:r>
              <a:rPr lang="ru-RU" sz="2000" b="1" dirty="0" smtClean="0">
                <a:solidFill>
                  <a:srgbClr val="002060"/>
                </a:solidFill>
              </a:rPr>
              <a:t> (</a:t>
            </a:r>
            <a:r>
              <a:rPr lang="ru-RU" sz="2000" b="1" dirty="0" smtClean="0">
                <a:solidFill>
                  <a:srgbClr val="C00000"/>
                </a:solidFill>
              </a:rPr>
              <a:t>2008</a:t>
            </a:r>
            <a:r>
              <a:rPr lang="ru-RU" sz="2000" b="1" dirty="0" smtClean="0">
                <a:solidFill>
                  <a:srgbClr val="002060"/>
                </a:solidFill>
              </a:rPr>
              <a:t>) и в </a:t>
            </a:r>
            <a:r>
              <a:rPr lang="ru-RU" sz="2000" b="1" dirty="0" smtClean="0">
                <a:solidFill>
                  <a:srgbClr val="C00000"/>
                </a:solidFill>
              </a:rPr>
              <a:t>России</a:t>
            </a:r>
            <a:r>
              <a:rPr lang="ru-RU" sz="2000" b="1" dirty="0" smtClean="0">
                <a:solidFill>
                  <a:srgbClr val="002060"/>
                </a:solidFill>
              </a:rPr>
              <a:t> (</a:t>
            </a:r>
            <a:r>
              <a:rPr lang="ru-RU" sz="2000" b="1" dirty="0" smtClean="0">
                <a:solidFill>
                  <a:srgbClr val="C00000"/>
                </a:solidFill>
              </a:rPr>
              <a:t>2011, </a:t>
            </a:r>
            <a:r>
              <a:rPr lang="ru-RU" sz="2000" b="1" dirty="0" err="1" smtClean="0">
                <a:solidFill>
                  <a:srgbClr val="C00000"/>
                </a:solidFill>
              </a:rPr>
              <a:t>К.Колин</a:t>
            </a:r>
            <a:r>
              <a:rPr lang="ru-RU" sz="2000" b="1" dirty="0" smtClean="0">
                <a:solidFill>
                  <a:srgbClr val="C00000"/>
                </a:solidFill>
              </a:rPr>
              <a:t>, В. Луков</a:t>
            </a:r>
            <a:r>
              <a:rPr lang="ru-RU" sz="2000" b="1" dirty="0" smtClean="0">
                <a:solidFill>
                  <a:srgbClr val="002060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Первые публикации </a:t>
            </a:r>
            <a:br>
              <a:rPr lang="ru-RU" altLang="ru-RU" sz="3600" b="1" smtClean="0"/>
            </a:br>
            <a:r>
              <a:rPr lang="ru-RU" altLang="ru-RU" sz="3600" b="1" smtClean="0"/>
              <a:t>по проблемам биосоциологии: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000" b="1" smtClean="0"/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Смолл Г., Ворган Г. </a:t>
            </a:r>
            <a:r>
              <a:rPr lang="ru-RU" altLang="ru-RU" sz="2000" b="1" smtClean="0">
                <a:solidFill>
                  <a:srgbClr val="C00000"/>
                </a:solidFill>
              </a:rPr>
              <a:t>Мозг онлайн. Человек в эпоху Интернета.</a:t>
            </a:r>
            <a:r>
              <a:rPr lang="ru-RU" altLang="ru-RU" sz="2000" b="1" smtClean="0">
                <a:solidFill>
                  <a:srgbClr val="002060"/>
                </a:solidFill>
              </a:rPr>
              <a:t> – М.: 2011. – 352 с.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Колин К.К. </a:t>
            </a:r>
            <a:r>
              <a:rPr lang="ru-RU" altLang="ru-RU" sz="2000" b="1" smtClean="0">
                <a:solidFill>
                  <a:srgbClr val="C00000"/>
                </a:solidFill>
              </a:rPr>
              <a:t>Информационная антропология: «поколение </a:t>
            </a:r>
            <a:r>
              <a:rPr lang="en-US" altLang="ru-RU" sz="2000" b="1" smtClean="0">
                <a:solidFill>
                  <a:srgbClr val="C00000"/>
                </a:solidFill>
              </a:rPr>
              <a:t>Next</a:t>
            </a:r>
            <a:r>
              <a:rPr lang="ru-RU" altLang="ru-RU" sz="2000" b="1" smtClean="0">
                <a:solidFill>
                  <a:srgbClr val="C00000"/>
                </a:solidFill>
              </a:rPr>
              <a:t>» и угроза психологического расслоения человечества в информационном обществе.  </a:t>
            </a:r>
            <a:r>
              <a:rPr lang="ru-RU" altLang="ru-RU" sz="2000" smtClean="0">
                <a:solidFill>
                  <a:srgbClr val="002060"/>
                </a:solidFill>
              </a:rPr>
              <a:t>// Вестник ЧГАКИ, 2011, № 4.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Луков Вал. А. </a:t>
            </a:r>
            <a:r>
              <a:rPr lang="ru-RU" altLang="ru-RU" sz="2000" b="1" smtClean="0">
                <a:solidFill>
                  <a:srgbClr val="C00000"/>
                </a:solidFill>
              </a:rPr>
              <a:t>Биосоциология молодежи: экспертные оценки изменений в новых поколениях </a:t>
            </a:r>
            <a:r>
              <a:rPr lang="ru-RU" altLang="ru-RU" sz="2000" smtClean="0">
                <a:solidFill>
                  <a:srgbClr val="002060"/>
                </a:solidFill>
              </a:rPr>
              <a:t>//Знание. Понимание.Умение. 2012, № 3.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Колин К.К. </a:t>
            </a:r>
            <a:r>
              <a:rPr lang="ru-RU" altLang="ru-RU" sz="2000" b="1" smtClean="0">
                <a:solidFill>
                  <a:srgbClr val="C00000"/>
                </a:solidFill>
              </a:rPr>
              <a:t>Биосоциология молодежи и проблема интеллектуальной безопасности в информационном обществе</a:t>
            </a:r>
            <a:r>
              <a:rPr lang="ru-RU" altLang="ru-RU" sz="2000" b="1" smtClean="0">
                <a:solidFill>
                  <a:srgbClr val="002060"/>
                </a:solidFill>
              </a:rPr>
              <a:t> </a:t>
            </a:r>
            <a:r>
              <a:rPr lang="ru-RU" altLang="ru-RU" sz="2000" smtClean="0">
                <a:solidFill>
                  <a:srgbClr val="002060"/>
                </a:solidFill>
              </a:rPr>
              <a:t>// Знание. Понимание.Умение. 2012, № 3.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Психологические особенности </a:t>
            </a:r>
            <a:br>
              <a:rPr lang="ru-RU" altLang="ru-RU" sz="3600" b="1" smtClean="0"/>
            </a:br>
            <a:r>
              <a:rPr lang="ru-RU" altLang="ru-RU" sz="3600" b="1" smtClean="0"/>
              <a:t>«поколения эпохи Интернет» :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400" b="1" smtClean="0"/>
          </a:p>
          <a:p>
            <a:r>
              <a:rPr lang="ru-RU" altLang="ru-RU" sz="2000" b="1" smtClean="0">
                <a:solidFill>
                  <a:srgbClr val="C00000"/>
                </a:solidFill>
              </a:rPr>
              <a:t>«Клиповое мышление»</a:t>
            </a:r>
          </a:p>
          <a:p>
            <a:r>
              <a:rPr lang="ru-RU" altLang="ru-RU" sz="2000" b="1" smtClean="0">
                <a:solidFill>
                  <a:srgbClr val="C00000"/>
                </a:solidFill>
              </a:rPr>
              <a:t>Многозадачность</a:t>
            </a:r>
            <a:r>
              <a:rPr lang="ru-RU" altLang="ru-RU" sz="2000" b="1" smtClean="0"/>
              <a:t> </a:t>
            </a:r>
            <a:r>
              <a:rPr lang="ru-RU" altLang="ru-RU" sz="2000" b="1" smtClean="0">
                <a:solidFill>
                  <a:srgbClr val="002060"/>
                </a:solidFill>
              </a:rPr>
              <a:t>умственной деятельности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Привычка сортировать готовую информацию, </a:t>
            </a:r>
            <a:r>
              <a:rPr lang="ru-RU" altLang="ru-RU" sz="2000" b="1" smtClean="0">
                <a:solidFill>
                  <a:srgbClr val="C00000"/>
                </a:solidFill>
              </a:rPr>
              <a:t>ослабление аналитических способностей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Неспособность</a:t>
            </a:r>
            <a:r>
              <a:rPr lang="ru-RU" altLang="ru-RU" sz="2000" b="1" smtClean="0"/>
              <a:t> </a:t>
            </a:r>
            <a:r>
              <a:rPr lang="ru-RU" altLang="ru-RU" sz="2000" b="1" smtClean="0">
                <a:solidFill>
                  <a:srgbClr val="C00000"/>
                </a:solidFill>
              </a:rPr>
              <a:t>сосредоточиться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Компьютерная</a:t>
            </a:r>
            <a:r>
              <a:rPr lang="ru-RU" altLang="ru-RU" sz="2000" b="1" smtClean="0"/>
              <a:t> </a:t>
            </a:r>
            <a:r>
              <a:rPr lang="ru-RU" altLang="ru-RU" sz="2000" b="1" smtClean="0">
                <a:solidFill>
                  <a:srgbClr val="C00000"/>
                </a:solidFill>
              </a:rPr>
              <a:t>зависимость</a:t>
            </a:r>
          </a:p>
          <a:p>
            <a:r>
              <a:rPr lang="ru-RU" altLang="ru-RU" sz="2000" b="1" smtClean="0">
                <a:solidFill>
                  <a:srgbClr val="C00000"/>
                </a:solidFill>
              </a:rPr>
              <a:t>Ухудшение</a:t>
            </a:r>
            <a:r>
              <a:rPr lang="ru-RU" altLang="ru-RU" sz="2000" b="1" smtClean="0">
                <a:solidFill>
                  <a:srgbClr val="002060"/>
                </a:solidFill>
              </a:rPr>
              <a:t> социальных</a:t>
            </a:r>
            <a:r>
              <a:rPr lang="ru-RU" altLang="ru-RU" sz="2000" b="1" smtClean="0">
                <a:solidFill>
                  <a:srgbClr val="C00000"/>
                </a:solidFill>
              </a:rPr>
              <a:t> навыков общения</a:t>
            </a:r>
          </a:p>
          <a:p>
            <a:r>
              <a:rPr lang="ru-RU" altLang="ru-RU" sz="2000" b="1" smtClean="0">
                <a:solidFill>
                  <a:srgbClr val="C00000"/>
                </a:solidFill>
              </a:rPr>
              <a:t>Эгоизм и безответственность </a:t>
            </a:r>
            <a:r>
              <a:rPr lang="ru-RU" altLang="ru-RU" sz="2000" b="1" smtClean="0">
                <a:solidFill>
                  <a:srgbClr val="002060"/>
                </a:solidFill>
              </a:rPr>
              <a:t>за последствия своих действий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Психологический «разрыв  поколений» - новая глобальная угроза: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2800" b="1" dirty="0" smtClean="0"/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Поколение </a:t>
            </a:r>
            <a:r>
              <a:rPr lang="en-US" sz="2400" b="1" dirty="0" smtClean="0">
                <a:solidFill>
                  <a:srgbClr val="C00000"/>
                </a:solidFill>
              </a:rPr>
              <a:t>Next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chemeClr val="accent6"/>
                </a:solidFill>
              </a:rPr>
              <a:t>новая раса (?) </a:t>
            </a:r>
            <a:r>
              <a:rPr lang="ru-RU" sz="2400" b="1" dirty="0" smtClean="0">
                <a:solidFill>
                  <a:srgbClr val="002060"/>
                </a:solidFill>
              </a:rPr>
              <a:t>людей информационной эпохи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Психологическая кластеризация </a:t>
            </a:r>
            <a:r>
              <a:rPr lang="ru-RU" sz="2400" b="1" dirty="0" smtClean="0">
                <a:solidFill>
                  <a:srgbClr val="002060"/>
                </a:solidFill>
              </a:rPr>
              <a:t>информационного общества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Фактор понимания и </a:t>
            </a:r>
            <a:r>
              <a:rPr lang="ru-RU" sz="2400" b="1" dirty="0" smtClean="0">
                <a:solidFill>
                  <a:srgbClr val="C00000"/>
                </a:solidFill>
              </a:rPr>
              <a:t>интеллектуальная безопасность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/>
              <a:t>Поколение</a:t>
            </a:r>
            <a:r>
              <a:rPr lang="en-US" sz="3600" b="1" dirty="0" smtClean="0"/>
              <a:t> NEXT</a:t>
            </a:r>
            <a:r>
              <a:rPr lang="ru-RU" sz="3600" b="1" dirty="0" smtClean="0"/>
              <a:t>: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52227" name="U-1_2-_x0000_i1025" descr="http://www.villiard.com/blaguedujour/2/0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681163"/>
            <a:ext cx="6286500" cy="41243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Актуальность проблемы: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smtClean="0"/>
              <a:t>1. </a:t>
            </a:r>
            <a:r>
              <a:rPr lang="ru-RU" altLang="ru-RU" sz="2000" b="1" smtClean="0">
                <a:solidFill>
                  <a:srgbClr val="002060"/>
                </a:solidFill>
              </a:rPr>
              <a:t>Гуманитарные последствия информатизации :</a:t>
            </a:r>
          </a:p>
          <a:p>
            <a:r>
              <a:rPr lang="ru-RU" altLang="ru-RU" sz="2000" b="1" smtClean="0">
                <a:solidFill>
                  <a:srgbClr val="C00000"/>
                </a:solidFill>
              </a:rPr>
              <a:t>информационное наполнение </a:t>
            </a:r>
            <a:r>
              <a:rPr lang="ru-RU" altLang="ru-RU" sz="2000" b="1" smtClean="0">
                <a:solidFill>
                  <a:srgbClr val="002060"/>
                </a:solidFill>
              </a:rPr>
              <a:t>пространства культуры;</a:t>
            </a:r>
          </a:p>
          <a:p>
            <a:r>
              <a:rPr lang="ru-RU" altLang="ru-RU" sz="2000" b="1" smtClean="0">
                <a:solidFill>
                  <a:srgbClr val="C00000"/>
                </a:solidFill>
              </a:rPr>
              <a:t>информационный образ жизни </a:t>
            </a:r>
            <a:r>
              <a:rPr lang="ru-RU" altLang="ru-RU" sz="2000" b="1" smtClean="0">
                <a:solidFill>
                  <a:srgbClr val="002060"/>
                </a:solidFill>
              </a:rPr>
              <a:t>и ее качество;</a:t>
            </a:r>
          </a:p>
          <a:p>
            <a:r>
              <a:rPr lang="ru-RU" altLang="ru-RU" sz="2000" b="1" smtClean="0">
                <a:solidFill>
                  <a:srgbClr val="C00000"/>
                </a:solidFill>
              </a:rPr>
              <a:t>информационные угрозы </a:t>
            </a:r>
            <a:r>
              <a:rPr lang="ru-RU" altLang="ru-RU" sz="2000" b="1" smtClean="0">
                <a:solidFill>
                  <a:srgbClr val="002060"/>
                </a:solidFill>
              </a:rPr>
              <a:t>и опасности.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2. Диалог культур и партнерство цивилизаций – стратегия глобальной безопасности:</a:t>
            </a:r>
          </a:p>
          <a:p>
            <a:r>
              <a:rPr lang="ru-RU" altLang="ru-RU" sz="2000" b="1" smtClean="0">
                <a:solidFill>
                  <a:srgbClr val="FF0000"/>
                </a:solidFill>
              </a:rPr>
              <a:t>Парадигма доверия </a:t>
            </a:r>
            <a:r>
              <a:rPr lang="ru-RU" altLang="ru-RU" sz="2000" b="1" smtClean="0">
                <a:solidFill>
                  <a:srgbClr val="002060"/>
                </a:solidFill>
              </a:rPr>
              <a:t>и ее основания;</a:t>
            </a:r>
          </a:p>
          <a:p>
            <a:r>
              <a:rPr lang="ru-RU" altLang="ru-RU" sz="2000" b="1" smtClean="0">
                <a:solidFill>
                  <a:srgbClr val="FF0000"/>
                </a:solidFill>
              </a:rPr>
              <a:t>Информационная методология </a:t>
            </a:r>
            <a:r>
              <a:rPr lang="ru-RU" altLang="ru-RU" sz="2000" b="1" smtClean="0">
                <a:solidFill>
                  <a:srgbClr val="002060"/>
                </a:solidFill>
              </a:rPr>
              <a:t>изучения</a:t>
            </a:r>
            <a:r>
              <a:rPr lang="ru-RU" altLang="ru-RU" sz="2000" b="1" smtClean="0">
                <a:solidFill>
                  <a:srgbClr val="FF0000"/>
                </a:solidFill>
              </a:rPr>
              <a:t> </a:t>
            </a:r>
            <a:r>
              <a:rPr lang="ru-RU" altLang="ru-RU" sz="2000" b="1" smtClean="0">
                <a:solidFill>
                  <a:srgbClr val="002060"/>
                </a:solidFill>
              </a:rPr>
              <a:t>культуры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Новая информационная культура и этика.</a:t>
            </a:r>
          </a:p>
          <a:p>
            <a:endParaRPr lang="ru-RU" altLang="ru-RU" sz="2400" b="1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Фактор понимания и проблема интеллектуальной безопасности: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2400" b="1" dirty="0" smtClean="0"/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Три вопроса </a:t>
            </a:r>
            <a:r>
              <a:rPr lang="ru-RU" sz="2000" b="1" dirty="0" err="1" smtClean="0">
                <a:solidFill>
                  <a:srgbClr val="002060"/>
                </a:solidFill>
              </a:rPr>
              <a:t>Иммануила</a:t>
            </a:r>
            <a:r>
              <a:rPr lang="ru-RU" sz="2000" b="1" dirty="0" smtClean="0">
                <a:solidFill>
                  <a:srgbClr val="002060"/>
                </a:solidFill>
              </a:rPr>
              <a:t> Канта: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chemeClr val="accent6"/>
                </a:solidFill>
              </a:rPr>
              <a:t>- Что я должен знать?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accent6"/>
                </a:solidFill>
              </a:rPr>
              <a:t>	-  Как я должен поступать?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chemeClr val="accent6"/>
                </a:solidFill>
              </a:rPr>
              <a:t>	-  На что я могу надеяться?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000" b="1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Проблема понимания </a:t>
            </a:r>
            <a:r>
              <a:rPr lang="ru-RU" sz="2000" b="1" dirty="0" smtClean="0">
                <a:solidFill>
                  <a:srgbClr val="002060"/>
                </a:solidFill>
              </a:rPr>
              <a:t>в современном обществе как новая глобальная угроза </a:t>
            </a:r>
            <a:r>
              <a:rPr lang="ru-RU" sz="2000" b="1" dirty="0" smtClean="0"/>
              <a:t>(</a:t>
            </a:r>
            <a:r>
              <a:rPr lang="ru-RU" sz="2000" b="1" dirty="0" smtClean="0">
                <a:solidFill>
                  <a:srgbClr val="C00000"/>
                </a:solidFill>
              </a:rPr>
              <a:t>А.А. Зиновьев</a:t>
            </a:r>
            <a:r>
              <a:rPr lang="ru-RU" sz="2000" b="1" dirty="0" smtClean="0"/>
              <a:t>)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Интеллектуальная безопасность </a:t>
            </a:r>
            <a:r>
              <a:rPr lang="ru-RU" sz="2000" b="1" dirty="0" smtClean="0">
                <a:solidFill>
                  <a:srgbClr val="002060"/>
                </a:solidFill>
              </a:rPr>
              <a:t>в информационном обществе – </a:t>
            </a:r>
            <a:r>
              <a:rPr lang="ru-RU" sz="2000" b="1" dirty="0" smtClean="0">
                <a:solidFill>
                  <a:srgbClr val="C00000"/>
                </a:solidFill>
              </a:rPr>
              <a:t>новая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глобальная проблема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развития цивилизации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«Революция сознания» – мировоззренческий вызов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20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	Становление информационной цивилизации требует 	адекватной «</a:t>
            </a:r>
            <a:r>
              <a:rPr lang="ru-RU" sz="2000" b="1" dirty="0" smtClean="0">
                <a:solidFill>
                  <a:srgbClr val="C00000"/>
                </a:solidFill>
              </a:rPr>
              <a:t>революции сознания</a:t>
            </a:r>
            <a:r>
              <a:rPr lang="ru-RU" sz="2000" b="1" dirty="0" smtClean="0">
                <a:solidFill>
                  <a:srgbClr val="002060"/>
                </a:solidFill>
              </a:rPr>
              <a:t>»: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Нужны </a:t>
            </a:r>
            <a:r>
              <a:rPr lang="ru-RU" sz="2000" b="1" dirty="0" smtClean="0">
                <a:solidFill>
                  <a:srgbClr val="C00000"/>
                </a:solidFill>
              </a:rPr>
              <a:t>новая научная парадигма  и научное мировоззрение</a:t>
            </a:r>
            <a:r>
              <a:rPr lang="ru-RU" sz="2000" b="1" dirty="0" smtClean="0">
                <a:solidFill>
                  <a:srgbClr val="002060"/>
                </a:solidFill>
              </a:rPr>
              <a:t>, адекватные новым условиям существования человека в информационном обществе.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Система ценностей </a:t>
            </a:r>
            <a:r>
              <a:rPr lang="ru-RU" sz="2000" b="1" dirty="0" smtClean="0">
                <a:solidFill>
                  <a:srgbClr val="002060"/>
                </a:solidFill>
              </a:rPr>
              <a:t>должна гармонично сочетать </a:t>
            </a:r>
            <a:r>
              <a:rPr lang="ru-RU" sz="2000" b="1" dirty="0" smtClean="0">
                <a:solidFill>
                  <a:srgbClr val="C00000"/>
                </a:solidFill>
              </a:rPr>
              <a:t>материальные и нематериальные компоненты</a:t>
            </a:r>
            <a:r>
              <a:rPr lang="ru-RU" sz="2000" b="1" dirty="0" smtClean="0">
                <a:solidFill>
                  <a:srgbClr val="002060"/>
                </a:solidFill>
              </a:rPr>
              <a:t>,                   включая информационную этику.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>
                <a:solidFill>
                  <a:srgbClr val="C00000"/>
                </a:solidFill>
              </a:rPr>
              <a:t>Этический вызов </a:t>
            </a:r>
            <a:r>
              <a:rPr lang="ru-RU" altLang="ru-RU" sz="3600" b="1" smtClean="0"/>
              <a:t>информационной цивилизации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2400" b="1" dirty="0" smtClean="0"/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Информационная этика </a:t>
            </a:r>
            <a:r>
              <a:rPr lang="ru-RU" sz="2000" b="1" dirty="0" smtClean="0">
                <a:solidFill>
                  <a:srgbClr val="002060"/>
                </a:solidFill>
              </a:rPr>
              <a:t>является необходимым </a:t>
            </a:r>
            <a:r>
              <a:rPr lang="ru-RU" sz="2000" b="1" dirty="0" smtClean="0">
                <a:solidFill>
                  <a:srgbClr val="C00000"/>
                </a:solidFill>
              </a:rPr>
              <a:t>компонентом культуры </a:t>
            </a:r>
            <a:r>
              <a:rPr lang="ru-RU" sz="2000" b="1" dirty="0" smtClean="0">
                <a:solidFill>
                  <a:srgbClr val="002060"/>
                </a:solidFill>
              </a:rPr>
              <a:t>информационной цивилизации.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	Только она может обеспечить необходимый уровень 	</a:t>
            </a:r>
            <a:r>
              <a:rPr lang="ru-RU" sz="2000" b="1" dirty="0" smtClean="0">
                <a:solidFill>
                  <a:srgbClr val="C00000"/>
                </a:solidFill>
              </a:rPr>
              <a:t>информационной безопасности человека, общества и 	государства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Задача </a:t>
            </a:r>
            <a:r>
              <a:rPr lang="ru-RU" sz="2000" b="1" dirty="0" smtClean="0">
                <a:solidFill>
                  <a:srgbClr val="C00000"/>
                </a:solidFill>
              </a:rPr>
              <a:t>формирования информационной этики</a:t>
            </a:r>
            <a:r>
              <a:rPr lang="ru-RU" sz="2000" b="1" dirty="0" smtClean="0">
                <a:solidFill>
                  <a:srgbClr val="002060"/>
                </a:solidFill>
              </a:rPr>
              <a:t> должна стать </a:t>
            </a:r>
            <a:r>
              <a:rPr lang="ru-RU" sz="2000" b="1" dirty="0" smtClean="0">
                <a:solidFill>
                  <a:srgbClr val="C00000"/>
                </a:solidFill>
              </a:rPr>
              <a:t>приоритетной для науки, образования, культуры и религии 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en-US" sz="2000" b="1" dirty="0" smtClean="0">
                <a:solidFill>
                  <a:srgbClr val="002060"/>
                </a:solidFill>
              </a:rPr>
              <a:t>XXI </a:t>
            </a:r>
            <a:r>
              <a:rPr lang="ru-RU" sz="2000" b="1" dirty="0" smtClean="0">
                <a:solidFill>
                  <a:srgbClr val="002060"/>
                </a:solidFill>
              </a:rPr>
              <a:t>веке.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Что делать?</a:t>
            </a:r>
            <a:br>
              <a:rPr lang="ru-RU" altLang="ru-RU" sz="3600" b="1" smtClean="0"/>
            </a:br>
            <a:r>
              <a:rPr lang="ru-RU" altLang="ru-RU" sz="3600" b="1" smtClean="0"/>
              <a:t>Первоочередные задачи:</a:t>
            </a: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53072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</a:rPr>
              <a:t>Осознать проблему </a:t>
            </a:r>
            <a:r>
              <a:rPr lang="ru-RU" altLang="ru-RU" sz="2400" b="1" smtClean="0">
                <a:solidFill>
                  <a:srgbClr val="002060"/>
                </a:solidFill>
              </a:rPr>
              <a:t>и ее значимость.</a:t>
            </a:r>
          </a:p>
          <a:p>
            <a:r>
              <a:rPr lang="ru-RU" altLang="ru-RU" sz="2400" b="1" smtClean="0">
                <a:solidFill>
                  <a:srgbClr val="002060"/>
                </a:solidFill>
              </a:rPr>
              <a:t>Становление информационной цивилизации должно стать </a:t>
            </a:r>
            <a:r>
              <a:rPr lang="ru-RU" altLang="ru-RU" sz="2400" b="1" smtClean="0">
                <a:solidFill>
                  <a:srgbClr val="C00000"/>
                </a:solidFill>
              </a:rPr>
              <a:t>приоритетом</a:t>
            </a:r>
            <a:r>
              <a:rPr lang="ru-RU" altLang="ru-RU" sz="2400" b="1" smtClean="0">
                <a:solidFill>
                  <a:srgbClr val="002060"/>
                </a:solidFill>
              </a:rPr>
              <a:t> </a:t>
            </a:r>
            <a:r>
              <a:rPr lang="ru-RU" altLang="ru-RU" sz="2400" b="1" smtClean="0">
                <a:solidFill>
                  <a:srgbClr val="C00000"/>
                </a:solidFill>
              </a:rPr>
              <a:t>государственной политики </a:t>
            </a:r>
            <a:r>
              <a:rPr lang="ru-RU" altLang="ru-RU" sz="2400" b="1" smtClean="0">
                <a:solidFill>
                  <a:srgbClr val="002060"/>
                </a:solidFill>
              </a:rPr>
              <a:t>развития общества.</a:t>
            </a:r>
          </a:p>
          <a:p>
            <a:r>
              <a:rPr lang="ru-RU" altLang="ru-RU" sz="2400" b="1" smtClean="0">
                <a:solidFill>
                  <a:srgbClr val="002060"/>
                </a:solidFill>
              </a:rPr>
              <a:t>Необходимы</a:t>
            </a:r>
            <a:r>
              <a:rPr lang="ru-RU" altLang="ru-RU" sz="2400" b="1" smtClean="0">
                <a:solidFill>
                  <a:srgbClr val="C00000"/>
                </a:solidFill>
              </a:rPr>
              <a:t> междисциплинарные исследования </a:t>
            </a:r>
            <a:r>
              <a:rPr lang="ru-RU" altLang="ru-RU" sz="2400" b="1" smtClean="0">
                <a:solidFill>
                  <a:srgbClr val="002060"/>
                </a:solidFill>
              </a:rPr>
              <a:t>проблем информационной цивилизации.</a:t>
            </a:r>
          </a:p>
          <a:p>
            <a:r>
              <a:rPr lang="ru-RU" altLang="ru-RU" sz="2400" b="1" smtClean="0">
                <a:solidFill>
                  <a:srgbClr val="002060"/>
                </a:solidFill>
              </a:rPr>
              <a:t>Перестройка </a:t>
            </a:r>
            <a:r>
              <a:rPr lang="ru-RU" altLang="ru-RU" sz="2400" b="1" smtClean="0">
                <a:solidFill>
                  <a:srgbClr val="C00000"/>
                </a:solidFill>
              </a:rPr>
              <a:t>содержания образования</a:t>
            </a:r>
            <a:r>
              <a:rPr lang="ru-RU" altLang="ru-RU" sz="2400" b="1" smtClean="0">
                <a:solidFill>
                  <a:srgbClr val="002060"/>
                </a:solidFill>
              </a:rPr>
              <a:t>.</a:t>
            </a:r>
          </a:p>
          <a:p>
            <a:r>
              <a:rPr lang="ru-RU" altLang="ru-RU" sz="2400" b="1" smtClean="0">
                <a:solidFill>
                  <a:srgbClr val="002060"/>
                </a:solidFill>
              </a:rPr>
              <a:t>Обучение основам </a:t>
            </a:r>
            <a:r>
              <a:rPr lang="ru-RU" altLang="ru-RU" sz="2400" b="1" smtClean="0">
                <a:solidFill>
                  <a:srgbClr val="C00000"/>
                </a:solidFill>
              </a:rPr>
              <a:t>информационной и электронной культуры </a:t>
            </a:r>
            <a:r>
              <a:rPr lang="ru-RU" altLang="ru-RU" sz="2400" b="1" smtClean="0">
                <a:solidFill>
                  <a:srgbClr val="002060"/>
                </a:solidFill>
              </a:rPr>
              <a:t>в школе.</a:t>
            </a:r>
          </a:p>
          <a:p>
            <a:r>
              <a:rPr lang="ru-RU" altLang="ru-RU" sz="2400" b="1" smtClean="0">
                <a:solidFill>
                  <a:srgbClr val="002060"/>
                </a:solidFill>
              </a:rPr>
              <a:t>Возрождение системы </a:t>
            </a:r>
            <a:r>
              <a:rPr lang="ru-RU" altLang="ru-RU" sz="2400" b="1" smtClean="0">
                <a:solidFill>
                  <a:srgbClr val="C00000"/>
                </a:solidFill>
              </a:rPr>
              <a:t>научного просвещения</a:t>
            </a:r>
            <a:r>
              <a:rPr lang="ru-RU" altLang="ru-RU" sz="2400" b="1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b="1" smtClean="0"/>
              <a:t>ЗАКЛЮЧЕНИЕ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eaLnBrk="1" hangingPunct="1"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 условиях </a:t>
            </a:r>
            <a:r>
              <a:rPr lang="ru-RU" sz="2000" b="1" dirty="0" smtClean="0">
                <a:solidFill>
                  <a:srgbClr val="C00000"/>
                </a:solidFill>
              </a:rPr>
              <a:t>системного кризиса </a:t>
            </a:r>
            <a:r>
              <a:rPr lang="ru-RU" sz="2000" b="1" dirty="0" smtClean="0">
                <a:solidFill>
                  <a:srgbClr val="002060"/>
                </a:solidFill>
              </a:rPr>
              <a:t>и нарастания глобальных проблем </a:t>
            </a:r>
            <a:r>
              <a:rPr lang="ru-RU" sz="2000" b="1" dirty="0" smtClean="0">
                <a:solidFill>
                  <a:srgbClr val="C00000"/>
                </a:solidFill>
              </a:rPr>
              <a:t>культура становится стратегическим фактором национальной и глобальной безопасности.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Важнейшей проблемой становится </a:t>
            </a:r>
            <a:r>
              <a:rPr lang="ru-RU" sz="2000" b="1" dirty="0" smtClean="0">
                <a:solidFill>
                  <a:srgbClr val="C00000"/>
                </a:solidFill>
              </a:rPr>
              <a:t>новая информационная культура</a:t>
            </a:r>
            <a:r>
              <a:rPr lang="ru-RU" sz="2000" b="1" dirty="0" smtClean="0">
                <a:solidFill>
                  <a:srgbClr val="002060"/>
                </a:solidFill>
              </a:rPr>
              <a:t>, адекватная условиям информационной цивилизации.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Эта культура требует новых подходов </a:t>
            </a:r>
            <a:r>
              <a:rPr lang="ru-RU" sz="2000" b="1" dirty="0" smtClean="0">
                <a:solidFill>
                  <a:srgbClr val="C00000"/>
                </a:solidFill>
              </a:rPr>
              <a:t>для комплексного изучения в науке и образовании.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	Такое понимание этой проблемы уже формируется.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	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Изучение и развитие информационной культурологии 	– актуальная проблема современности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algn="ctr"/>
            <a:r>
              <a:rPr lang="ru-RU" altLang="ru-RU" sz="3600" b="1" smtClean="0"/>
              <a:t>Публикации по теме доклада: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Колин К.К. </a:t>
            </a:r>
            <a:r>
              <a:rPr lang="ru-RU" sz="1800" b="1" dirty="0" smtClean="0">
                <a:solidFill>
                  <a:srgbClr val="C00000"/>
                </a:solidFill>
              </a:rPr>
              <a:t>Глобальные угрозы развитию цивилизации в </a:t>
            </a:r>
            <a:r>
              <a:rPr lang="en-US" sz="1800" b="1" dirty="0" smtClean="0">
                <a:solidFill>
                  <a:srgbClr val="C00000"/>
                </a:solidFill>
              </a:rPr>
              <a:t>XXI</a:t>
            </a:r>
            <a:r>
              <a:rPr lang="ru-RU" sz="1800" b="1" dirty="0" smtClean="0">
                <a:solidFill>
                  <a:srgbClr val="C00000"/>
                </a:solidFill>
              </a:rPr>
              <a:t> веке 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//</a:t>
            </a:r>
            <a:r>
              <a:rPr lang="ru-RU" sz="1800" dirty="0" smtClean="0">
                <a:solidFill>
                  <a:srgbClr val="002060"/>
                </a:solidFill>
              </a:rPr>
              <a:t> Стратегические приоритеты, </a:t>
            </a:r>
            <a:r>
              <a:rPr lang="ru-RU" sz="1800" b="1" dirty="0" smtClean="0">
                <a:solidFill>
                  <a:srgbClr val="002060"/>
                </a:solidFill>
              </a:rPr>
              <a:t>2014, </a:t>
            </a:r>
            <a:r>
              <a:rPr lang="ru-RU" sz="1800" dirty="0" smtClean="0">
                <a:solidFill>
                  <a:srgbClr val="002060"/>
                </a:solidFill>
              </a:rPr>
              <a:t>№ 1.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Колин К.К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</a:rPr>
              <a:t>Вызовы </a:t>
            </a:r>
            <a:r>
              <a:rPr lang="en-US" sz="1800" b="1" dirty="0" smtClean="0">
                <a:solidFill>
                  <a:srgbClr val="C00000"/>
                </a:solidFill>
              </a:rPr>
              <a:t>XXI </a:t>
            </a:r>
            <a:r>
              <a:rPr lang="ru-RU" sz="1800" b="1" dirty="0" smtClean="0">
                <a:solidFill>
                  <a:srgbClr val="C00000"/>
                </a:solidFill>
              </a:rPr>
              <a:t>века и стратегические приоритеты развития России </a:t>
            </a:r>
            <a:r>
              <a:rPr lang="en-US" sz="1800" dirty="0" smtClean="0">
                <a:solidFill>
                  <a:srgbClr val="002060"/>
                </a:solidFill>
              </a:rPr>
              <a:t>//</a:t>
            </a:r>
            <a:r>
              <a:rPr lang="ru-RU" sz="1800" dirty="0" smtClean="0">
                <a:solidFill>
                  <a:srgbClr val="002060"/>
                </a:solidFill>
              </a:rPr>
              <a:t> Стратегические приоритеты, </a:t>
            </a:r>
            <a:r>
              <a:rPr lang="ru-RU" sz="1800" b="1" dirty="0" smtClean="0">
                <a:solidFill>
                  <a:srgbClr val="C00000"/>
                </a:solidFill>
              </a:rPr>
              <a:t>2014, </a:t>
            </a:r>
            <a:r>
              <a:rPr lang="ru-RU" sz="1800" dirty="0" smtClean="0">
                <a:solidFill>
                  <a:srgbClr val="C00000"/>
                </a:solidFill>
              </a:rPr>
              <a:t>№ 2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Колин К.К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</a:rPr>
              <a:t>Системный кризис культуры: структура и содержание проблемы </a:t>
            </a:r>
            <a:r>
              <a:rPr lang="en-US" sz="1800" dirty="0" smtClean="0">
                <a:solidFill>
                  <a:srgbClr val="002060"/>
                </a:solidFill>
              </a:rPr>
              <a:t>//</a:t>
            </a:r>
            <a:r>
              <a:rPr lang="ru-RU" sz="1800" dirty="0" smtClean="0">
                <a:solidFill>
                  <a:srgbClr val="002060"/>
                </a:solidFill>
              </a:rPr>
              <a:t> Стратегические приоритеты, </a:t>
            </a:r>
            <a:r>
              <a:rPr lang="ru-RU" sz="1800" b="1" dirty="0" smtClean="0">
                <a:solidFill>
                  <a:srgbClr val="002060"/>
                </a:solidFill>
              </a:rPr>
              <a:t>2014, </a:t>
            </a:r>
            <a:r>
              <a:rPr lang="ru-RU" sz="1800" dirty="0" smtClean="0">
                <a:solidFill>
                  <a:srgbClr val="002060"/>
                </a:solidFill>
              </a:rPr>
              <a:t>№ 3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Колин К.К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</a:rPr>
              <a:t>Глобализация и культура </a:t>
            </a:r>
            <a:r>
              <a:rPr lang="en-US" sz="1800" dirty="0" smtClean="0">
                <a:solidFill>
                  <a:srgbClr val="002060"/>
                </a:solidFill>
              </a:rPr>
              <a:t>//</a:t>
            </a:r>
            <a:r>
              <a:rPr lang="ru-RU" sz="1800" dirty="0" smtClean="0">
                <a:solidFill>
                  <a:srgbClr val="002060"/>
                </a:solidFill>
              </a:rPr>
              <a:t> Стратегические приоритеты, </a:t>
            </a:r>
            <a:r>
              <a:rPr lang="ru-RU" sz="1800" b="1" dirty="0" smtClean="0">
                <a:solidFill>
                  <a:srgbClr val="002060"/>
                </a:solidFill>
              </a:rPr>
              <a:t>2014, </a:t>
            </a:r>
            <a:r>
              <a:rPr lang="ru-RU" sz="1800" dirty="0" smtClean="0">
                <a:solidFill>
                  <a:srgbClr val="002060"/>
                </a:solidFill>
              </a:rPr>
              <a:t>№ 4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Колин К.К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</a:rPr>
              <a:t>Новая военная доктрина и гуманитарные приоритеты национальной безопасности России </a:t>
            </a:r>
            <a:r>
              <a:rPr lang="en-US" sz="1800" dirty="0" smtClean="0">
                <a:solidFill>
                  <a:srgbClr val="002060"/>
                </a:solidFill>
              </a:rPr>
              <a:t>//</a:t>
            </a:r>
            <a:r>
              <a:rPr lang="ru-RU" sz="1800" dirty="0" smtClean="0">
                <a:solidFill>
                  <a:srgbClr val="002060"/>
                </a:solidFill>
              </a:rPr>
              <a:t> Стратегические приоритеты, </a:t>
            </a:r>
            <a:r>
              <a:rPr lang="ru-RU" sz="1800" b="1" dirty="0" smtClean="0">
                <a:solidFill>
                  <a:srgbClr val="002060"/>
                </a:solidFill>
              </a:rPr>
              <a:t>2015, </a:t>
            </a:r>
            <a:r>
              <a:rPr lang="ru-RU" sz="1800" dirty="0" smtClean="0">
                <a:solidFill>
                  <a:srgbClr val="002060"/>
                </a:solidFill>
              </a:rPr>
              <a:t>№ 1(5)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Колин К.К. </a:t>
            </a:r>
            <a:r>
              <a:rPr lang="ru-RU" sz="1800" b="1" dirty="0" smtClean="0">
                <a:solidFill>
                  <a:srgbClr val="C00000"/>
                </a:solidFill>
              </a:rPr>
              <a:t>Овладение информацией – стратегическая проблема развития цивилизации в </a:t>
            </a:r>
            <a:r>
              <a:rPr lang="en-US" sz="1800" b="1" dirty="0" smtClean="0">
                <a:solidFill>
                  <a:srgbClr val="C00000"/>
                </a:solidFill>
              </a:rPr>
              <a:t>XXI </a:t>
            </a:r>
            <a:r>
              <a:rPr lang="ru-RU" sz="1800" b="1" dirty="0" smtClean="0">
                <a:solidFill>
                  <a:srgbClr val="C00000"/>
                </a:solidFill>
              </a:rPr>
              <a:t>веке </a:t>
            </a:r>
            <a:r>
              <a:rPr lang="ru-RU" sz="1800" b="1" dirty="0" smtClean="0">
                <a:solidFill>
                  <a:schemeClr val="accent6"/>
                </a:solidFill>
              </a:rPr>
              <a:t>  </a:t>
            </a:r>
            <a:r>
              <a:rPr lang="en-US" sz="1800" dirty="0" smtClean="0">
                <a:solidFill>
                  <a:srgbClr val="002060"/>
                </a:solidFill>
              </a:rPr>
              <a:t>//</a:t>
            </a:r>
            <a:r>
              <a:rPr lang="ru-RU" sz="1800" dirty="0" smtClean="0">
                <a:solidFill>
                  <a:srgbClr val="002060"/>
                </a:solidFill>
              </a:rPr>
              <a:t> Межотраслевая информационная служба, </a:t>
            </a:r>
            <a:r>
              <a:rPr lang="ru-RU" sz="1800" b="1" dirty="0" smtClean="0">
                <a:solidFill>
                  <a:srgbClr val="002060"/>
                </a:solidFill>
              </a:rPr>
              <a:t>2013</a:t>
            </a:r>
            <a:r>
              <a:rPr lang="ru-RU" sz="1800" dirty="0" smtClean="0">
                <a:solidFill>
                  <a:srgbClr val="002060"/>
                </a:solidFill>
              </a:rPr>
              <a:t>, № 2.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Дашкевич В.С</a:t>
            </a:r>
            <a:r>
              <a:rPr lang="ru-RU" sz="1800" dirty="0" smtClean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</a:rPr>
              <a:t>Великое культурное одичание</a:t>
            </a:r>
            <a:r>
              <a:rPr lang="ru-RU" sz="1800" dirty="0" smtClean="0">
                <a:solidFill>
                  <a:srgbClr val="002060"/>
                </a:solidFill>
              </a:rPr>
              <a:t>. – М.: </a:t>
            </a:r>
            <a:r>
              <a:rPr lang="ru-RU" sz="1800" b="1" dirty="0" smtClean="0">
                <a:solidFill>
                  <a:srgbClr val="002060"/>
                </a:solidFill>
              </a:rPr>
              <a:t>2013</a:t>
            </a:r>
            <a:r>
              <a:rPr lang="ru-RU" sz="1800" dirty="0" smtClean="0">
                <a:solidFill>
                  <a:srgbClr val="002060"/>
                </a:solidFill>
              </a:rPr>
              <a:t>. - 720 с.</a:t>
            </a:r>
          </a:p>
          <a:p>
            <a:pPr>
              <a:defRPr/>
            </a:pPr>
            <a:endParaRPr lang="ru-RU" sz="18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sz="18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sz="2000" dirty="0">
              <a:solidFill>
                <a:srgbClr val="002060"/>
              </a:solidFill>
            </a:endParaRPr>
          </a:p>
          <a:p>
            <a:pPr>
              <a:defRPr/>
            </a:pPr>
            <a:endParaRPr lang="ru-RU" sz="20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36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smtClean="0"/>
              <a:t>Международный научно-аналитический журнал «Стратегические приоритеты»</a:t>
            </a:r>
          </a:p>
        </p:txBody>
      </p:sp>
      <p:pic>
        <p:nvPicPr>
          <p:cNvPr id="65539" name="Picture 2" descr="C:\Users\kolin35\Desktop\oblog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6038" y="1600200"/>
            <a:ext cx="6511925" cy="45307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pPr algn="ctr"/>
            <a:r>
              <a:rPr lang="ru-RU" altLang="ru-RU" sz="3600" b="1" smtClean="0"/>
              <a:t>Человек перед лицом </a:t>
            </a:r>
            <a:br>
              <a:rPr lang="ru-RU" altLang="ru-RU" sz="3600" b="1" smtClean="0"/>
            </a:br>
            <a:r>
              <a:rPr lang="ru-RU" altLang="ru-RU" sz="3600" b="1" smtClean="0"/>
              <a:t>глобальных проблем</a:t>
            </a:r>
            <a:r>
              <a:rPr lang="en-US" altLang="ru-RU" sz="3600" b="1" smtClean="0"/>
              <a:t> XXI </a:t>
            </a:r>
            <a:r>
              <a:rPr lang="ru-RU" altLang="ru-RU" sz="3600" b="1" smtClean="0"/>
              <a:t>века: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6612"/>
          </a:xfrm>
        </p:spPr>
        <p:txBody>
          <a:bodyPr/>
          <a:lstStyle/>
          <a:p>
            <a:endParaRPr lang="ru-RU" altLang="ru-RU" sz="2400" b="1" smtClean="0"/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Нарастание </a:t>
            </a:r>
            <a:r>
              <a:rPr lang="ru-RU" altLang="ru-RU" sz="2000" b="1" smtClean="0">
                <a:solidFill>
                  <a:srgbClr val="C00000"/>
                </a:solidFill>
              </a:rPr>
              <a:t>глобальных проблем </a:t>
            </a:r>
            <a:r>
              <a:rPr lang="ru-RU" altLang="ru-RU" sz="2000" b="1" smtClean="0">
                <a:solidFill>
                  <a:srgbClr val="002060"/>
                </a:solidFill>
              </a:rPr>
              <a:t>в </a:t>
            </a:r>
            <a:r>
              <a:rPr lang="en-US" altLang="ru-RU" sz="2000" b="1" smtClean="0">
                <a:solidFill>
                  <a:srgbClr val="002060"/>
                </a:solidFill>
              </a:rPr>
              <a:t>XXI</a:t>
            </a:r>
            <a:r>
              <a:rPr lang="ru-RU" altLang="ru-RU" sz="2000" b="1" smtClean="0">
                <a:solidFill>
                  <a:srgbClr val="002060"/>
                </a:solidFill>
              </a:rPr>
              <a:t> веке, их комплексный характер  и взаимозависимость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«</a:t>
            </a:r>
            <a:r>
              <a:rPr lang="ru-RU" altLang="ru-RU" sz="2000" b="1" smtClean="0">
                <a:solidFill>
                  <a:srgbClr val="C00000"/>
                </a:solidFill>
              </a:rPr>
              <a:t>Динамический вызов</a:t>
            </a:r>
            <a:r>
              <a:rPr lang="ru-RU" altLang="ru-RU" sz="2000" b="1" smtClean="0">
                <a:solidFill>
                  <a:srgbClr val="002060"/>
                </a:solidFill>
              </a:rPr>
              <a:t>» </a:t>
            </a:r>
            <a:r>
              <a:rPr lang="en-US" altLang="ru-RU" sz="2000" b="1" smtClean="0">
                <a:solidFill>
                  <a:srgbClr val="002060"/>
                </a:solidFill>
              </a:rPr>
              <a:t>XXI </a:t>
            </a:r>
            <a:r>
              <a:rPr lang="ru-RU" altLang="ru-RU" sz="2000" b="1" smtClean="0">
                <a:solidFill>
                  <a:srgbClr val="002060"/>
                </a:solidFill>
              </a:rPr>
              <a:t>века – «ускорение социального времени» (Н. Назарбаев)</a:t>
            </a:r>
          </a:p>
          <a:p>
            <a:r>
              <a:rPr lang="ru-RU" altLang="ru-RU" sz="2000" b="1" smtClean="0">
                <a:solidFill>
                  <a:srgbClr val="C00000"/>
                </a:solidFill>
              </a:rPr>
              <a:t>Виртуализация общества,</a:t>
            </a:r>
            <a:r>
              <a:rPr lang="ru-RU" altLang="ru-RU" sz="2000" b="1" smtClean="0">
                <a:solidFill>
                  <a:srgbClr val="002060"/>
                </a:solidFill>
              </a:rPr>
              <a:t> манипуляции сознанием, информационные войны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Усиление информационного неравенства</a:t>
            </a:r>
          </a:p>
          <a:p>
            <a:r>
              <a:rPr lang="ru-RU" altLang="ru-RU" sz="2000" b="1" smtClean="0">
                <a:solidFill>
                  <a:srgbClr val="C00000"/>
                </a:solidFill>
              </a:rPr>
              <a:t>Снижение образованности и </a:t>
            </a:r>
            <a:r>
              <a:rPr lang="ru-RU" altLang="ru-RU" sz="2000" b="1" smtClean="0">
                <a:solidFill>
                  <a:srgbClr val="002060"/>
                </a:solidFill>
              </a:rPr>
              <a:t>интеллектуального потенциала общества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Системный</a:t>
            </a:r>
            <a:r>
              <a:rPr lang="ru-RU" altLang="ru-RU" sz="2000" b="1" smtClean="0">
                <a:solidFill>
                  <a:srgbClr val="C00000"/>
                </a:solidFill>
              </a:rPr>
              <a:t> кризис культуры </a:t>
            </a:r>
            <a:r>
              <a:rPr lang="ru-RU" altLang="ru-RU" sz="2000" b="1" smtClean="0">
                <a:solidFill>
                  <a:srgbClr val="002060"/>
                </a:solidFill>
              </a:rPr>
              <a:t>(«культурное одичание»)</a:t>
            </a:r>
          </a:p>
          <a:p>
            <a:endParaRPr lang="ru-RU" altLang="ru-RU" sz="20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11325"/>
          </a:xfrm>
        </p:spPr>
        <p:txBody>
          <a:bodyPr/>
          <a:lstStyle/>
          <a:p>
            <a:pPr algn="ctr"/>
            <a:r>
              <a:rPr lang="ru-RU" altLang="ru-RU" sz="3600" b="1" smtClean="0"/>
              <a:t>Новые подходы к задачам национальной и глобальной безопасности: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pPr>
              <a:defRPr/>
            </a:pPr>
            <a:endParaRPr lang="ru-RU" sz="2800" b="1" dirty="0" smtClean="0"/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Комплексный подход  -  </a:t>
            </a:r>
            <a:r>
              <a:rPr lang="ru-RU" sz="2000" b="1" dirty="0" smtClean="0">
                <a:solidFill>
                  <a:srgbClr val="002060"/>
                </a:solidFill>
              </a:rPr>
              <a:t>с учетом социальных и гуманитарных факторов</a:t>
            </a:r>
            <a:r>
              <a:rPr lang="ru-RU" sz="2000" b="1" dirty="0" smtClean="0"/>
              <a:t>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000" b="1" dirty="0" smtClean="0"/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Обеспечение </a:t>
            </a:r>
            <a:r>
              <a:rPr lang="ru-RU" sz="2000" b="1" dirty="0" smtClean="0">
                <a:solidFill>
                  <a:srgbClr val="C00000"/>
                </a:solidFill>
              </a:rPr>
              <a:t>безопасности через развитие</a:t>
            </a:r>
            <a:r>
              <a:rPr lang="ru-RU" sz="2000" b="1" dirty="0" smtClean="0">
                <a:solidFill>
                  <a:srgbClr val="002060"/>
                </a:solidFill>
              </a:rPr>
              <a:t> общества;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Двойственный характер проблемы безопасности: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000" b="1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</a:rPr>
              <a:t>человек  -</a:t>
            </a:r>
            <a:r>
              <a:rPr lang="ru-RU" sz="2000" b="1" dirty="0" smtClean="0">
                <a:solidFill>
                  <a:srgbClr val="C00000"/>
                </a:solidFill>
              </a:rPr>
              <a:t> объект защиты </a:t>
            </a:r>
            <a:r>
              <a:rPr lang="ru-RU" sz="2000" b="1" dirty="0" smtClean="0">
                <a:solidFill>
                  <a:srgbClr val="002060"/>
                </a:solidFill>
              </a:rPr>
              <a:t>и  </a:t>
            </a:r>
            <a:r>
              <a:rPr lang="ru-RU" sz="2000" b="1" dirty="0" smtClean="0">
                <a:solidFill>
                  <a:srgbClr val="C00000"/>
                </a:solidFill>
              </a:rPr>
              <a:t>фактор риска              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в информационном обществе</a:t>
            </a:r>
            <a:r>
              <a:rPr lang="ru-RU" sz="2000" b="1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Становление</a:t>
            </a:r>
            <a:r>
              <a:rPr lang="ru-RU" sz="3600" b="1" dirty="0" smtClean="0">
                <a:solidFill>
                  <a:schemeClr val="accent6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информационной цивилизации</a:t>
            </a:r>
            <a:r>
              <a:rPr lang="ru-RU" sz="3600" b="1" dirty="0" smtClean="0">
                <a:solidFill>
                  <a:schemeClr val="accent6"/>
                </a:solidFill>
              </a:rPr>
              <a:t> как системный вызов: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73587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ru-RU" altLang="ru-RU" sz="2400" b="1" smtClean="0">
                <a:solidFill>
                  <a:srgbClr val="002060"/>
                </a:solidFill>
              </a:rPr>
              <a:t>  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ru-RU" altLang="ru-RU" sz="2800" b="1" smtClean="0">
                <a:solidFill>
                  <a:srgbClr val="002060"/>
                </a:solidFill>
              </a:rPr>
              <a:t>1</a:t>
            </a:r>
            <a:r>
              <a:rPr lang="ru-RU" altLang="ru-RU" sz="2400" b="1" smtClean="0">
                <a:solidFill>
                  <a:srgbClr val="002060"/>
                </a:solidFill>
              </a:rPr>
              <a:t>. 	</a:t>
            </a:r>
            <a:r>
              <a:rPr lang="ru-RU" altLang="ru-RU" sz="2000" b="1" smtClean="0">
                <a:solidFill>
                  <a:srgbClr val="002060"/>
                </a:solidFill>
              </a:rPr>
              <a:t>Комплексный и глобальный характер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 	информатизация общества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 </a:t>
            </a:r>
          </a:p>
          <a:p>
            <a:pPr marL="571500" indent="-571500" eaLnBrk="1" hangingPunct="1">
              <a:buFont typeface="Wingdings" panose="05000000000000000000" pitchFamily="2" charset="2"/>
              <a:buAutoNum type="arabicPeriod" startAt="2"/>
            </a:pPr>
            <a:r>
              <a:rPr lang="ru-RU" altLang="ru-RU" sz="2000" b="1" smtClean="0">
                <a:solidFill>
                  <a:srgbClr val="002060"/>
                </a:solidFill>
              </a:rPr>
              <a:t>Неизбежность </a:t>
            </a:r>
            <a:r>
              <a:rPr lang="ru-RU" altLang="ru-RU" sz="2000" b="1" smtClean="0">
                <a:solidFill>
                  <a:srgbClr val="C00000"/>
                </a:solidFill>
              </a:rPr>
              <a:t>гуманитарной революции</a:t>
            </a:r>
          </a:p>
          <a:p>
            <a:pPr marL="571500" indent="-571500" eaLnBrk="1" hangingPunct="1">
              <a:buFont typeface="Wingdings" panose="05000000000000000000" pitchFamily="2" charset="2"/>
              <a:buAutoNum type="arabicPeriod" startAt="2"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 3.   </a:t>
            </a:r>
            <a:r>
              <a:rPr lang="ru-RU" altLang="ru-RU" sz="2000" b="1" smtClean="0">
                <a:solidFill>
                  <a:srgbClr val="C00000"/>
                </a:solidFill>
              </a:rPr>
              <a:t>Культура и цивилизация</a:t>
            </a:r>
            <a:r>
              <a:rPr lang="ru-RU" altLang="ru-RU" sz="2000" b="1" smtClean="0">
                <a:solidFill>
                  <a:srgbClr val="002060"/>
                </a:solidFill>
              </a:rPr>
              <a:t>: соотношение понятий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endParaRPr lang="ru-RU" altLang="ru-RU" sz="2000" b="1" smtClean="0">
              <a:solidFill>
                <a:srgbClr val="002060"/>
              </a:solidFill>
            </a:endParaRP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 4.   </a:t>
            </a:r>
            <a:r>
              <a:rPr lang="ru-RU" altLang="ru-RU" sz="2000" b="1" smtClean="0">
                <a:solidFill>
                  <a:srgbClr val="C00000"/>
                </a:solidFill>
              </a:rPr>
              <a:t>Новая информационная культура общества - </a:t>
            </a:r>
            <a:r>
              <a:rPr lang="ru-RU" altLang="ru-RU" sz="2000" b="1" smtClean="0">
                <a:solidFill>
                  <a:srgbClr val="002060"/>
                </a:solidFill>
              </a:rPr>
              <a:t> 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       ответ на системный вызов</a:t>
            </a:r>
            <a:endParaRPr lang="ru-RU" altLang="ru-RU" sz="20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smtClean="0"/>
              <a:t>Интеграция технологий -  </a:t>
            </a:r>
            <a:br>
              <a:rPr lang="ru-RU" altLang="ru-RU" sz="3600" b="1" smtClean="0"/>
            </a:br>
            <a:r>
              <a:rPr lang="ru-RU" altLang="ru-RU" sz="3600" b="1" smtClean="0">
                <a:solidFill>
                  <a:srgbClr val="C00000"/>
                </a:solidFill>
              </a:rPr>
              <a:t>технологический вызов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z="2400" b="1" dirty="0" smtClean="0"/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Развитие и интеграция НБИКС-технологий </a:t>
            </a:r>
            <a:r>
              <a:rPr lang="ru-RU" sz="2000" b="1" dirty="0" smtClean="0">
                <a:solidFill>
                  <a:srgbClr val="002060"/>
                </a:solidFill>
              </a:rPr>
              <a:t>создает синергетический эффект усиления их эффективности. </a:t>
            </a:r>
            <a:r>
              <a:rPr lang="ru-RU" sz="2000" b="1" dirty="0" smtClean="0">
                <a:solidFill>
                  <a:srgbClr val="C00000"/>
                </a:solidFill>
              </a:rPr>
              <a:t>Катализатором являются ИКТ.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Технологический вызов имеет два аспекта: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	- </a:t>
            </a:r>
            <a:r>
              <a:rPr lang="ru-RU" sz="2000" b="1" dirty="0" smtClean="0">
                <a:solidFill>
                  <a:srgbClr val="C00000"/>
                </a:solidFill>
              </a:rPr>
              <a:t>Социально-экономический</a:t>
            </a:r>
            <a:r>
              <a:rPr lang="ru-RU" sz="2000" b="1" dirty="0" smtClean="0">
                <a:solidFill>
                  <a:srgbClr val="002060"/>
                </a:solidFill>
              </a:rPr>
              <a:t> (переход к новому технологическому укладу общества);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	- </a:t>
            </a:r>
            <a:r>
              <a:rPr lang="ru-RU" sz="2000" b="1" dirty="0" smtClean="0">
                <a:solidFill>
                  <a:srgbClr val="C00000"/>
                </a:solidFill>
              </a:rPr>
              <a:t>Гуманитарный</a:t>
            </a:r>
            <a:r>
              <a:rPr lang="ru-RU" sz="2000" b="1" dirty="0" smtClean="0">
                <a:solidFill>
                  <a:srgbClr val="002060"/>
                </a:solidFill>
              </a:rPr>
              <a:t> – проблема новых знаний и содержания образования. </a:t>
            </a:r>
            <a:r>
              <a:rPr lang="ru-RU" sz="2000" b="1" dirty="0" err="1" smtClean="0">
                <a:solidFill>
                  <a:srgbClr val="C00000"/>
                </a:solidFill>
              </a:rPr>
              <a:t>Компетентностный</a:t>
            </a:r>
            <a:r>
              <a:rPr lang="ru-RU" sz="2000" b="1" dirty="0" smtClean="0">
                <a:solidFill>
                  <a:srgbClr val="C00000"/>
                </a:solidFill>
              </a:rPr>
              <a:t> подход в образовании не позволяет решить эту проблему.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smtClean="0"/>
              <a:t>Новая информационная культура общества – </a:t>
            </a:r>
            <a:r>
              <a:rPr lang="ru-RU" altLang="ru-RU" sz="3200" b="1" smtClean="0">
                <a:solidFill>
                  <a:srgbClr val="C00000"/>
                </a:solidFill>
              </a:rPr>
              <a:t>культурологический вызов: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2000" b="1" smtClean="0">
              <a:solidFill>
                <a:srgbClr val="002060"/>
              </a:solidFill>
            </a:endParaRP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Развитие и массовое использование новых ИКТ требует </a:t>
            </a:r>
            <a:r>
              <a:rPr lang="ru-RU" altLang="ru-RU" sz="2000" b="1" smtClean="0">
                <a:solidFill>
                  <a:srgbClr val="C00000"/>
                </a:solidFill>
              </a:rPr>
              <a:t>новой информационной культуры </a:t>
            </a:r>
            <a:r>
              <a:rPr lang="ru-RU" altLang="ru-RU" sz="2000" b="1" smtClean="0">
                <a:solidFill>
                  <a:srgbClr val="002060"/>
                </a:solidFill>
              </a:rPr>
              <a:t>человека и общества.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Важная часть информационной культуры - </a:t>
            </a:r>
            <a:r>
              <a:rPr lang="ru-RU" altLang="ru-RU" sz="2000" b="1" smtClean="0">
                <a:solidFill>
                  <a:srgbClr val="C00000"/>
                </a:solidFill>
              </a:rPr>
              <a:t>электронная культура</a:t>
            </a:r>
            <a:r>
              <a:rPr lang="ru-RU" altLang="ru-RU" sz="2000" b="1" smtClean="0">
                <a:solidFill>
                  <a:srgbClr val="002060"/>
                </a:solidFill>
              </a:rPr>
              <a:t>. В образовании она сегодня практически не изучается.</a:t>
            </a:r>
          </a:p>
          <a:p>
            <a:r>
              <a:rPr lang="ru-RU" altLang="ru-RU" sz="2000" b="1" smtClean="0">
                <a:solidFill>
                  <a:srgbClr val="C00000"/>
                </a:solidFill>
              </a:rPr>
              <a:t>Информационное неравенство </a:t>
            </a:r>
            <a:r>
              <a:rPr lang="ru-RU" altLang="ru-RU" sz="2000" b="1" smtClean="0">
                <a:solidFill>
                  <a:srgbClr val="002060"/>
                </a:solidFill>
              </a:rPr>
              <a:t>существенно усиливается,   эта проблема </a:t>
            </a:r>
            <a:r>
              <a:rPr lang="ru-RU" altLang="ru-RU" sz="2000" b="1" smtClean="0">
                <a:solidFill>
                  <a:srgbClr val="C00000"/>
                </a:solidFill>
              </a:rPr>
              <a:t>имеет гуманитарную природу.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Наиболее острая проблема – низкая  </a:t>
            </a:r>
            <a:r>
              <a:rPr lang="ru-RU" altLang="ru-RU" sz="2000" b="1" smtClean="0">
                <a:solidFill>
                  <a:srgbClr val="C00000"/>
                </a:solidFill>
              </a:rPr>
              <a:t>информационная культура преподавателей</a:t>
            </a:r>
            <a:r>
              <a:rPr lang="ru-RU" altLang="ru-RU" sz="2000" b="1" smtClean="0">
                <a:solidFill>
                  <a:srgbClr val="002060"/>
                </a:solidFill>
              </a:rPr>
              <a:t>.</a:t>
            </a:r>
          </a:p>
          <a:p>
            <a:r>
              <a:rPr lang="ru-RU" altLang="ru-RU" sz="2000" b="1" smtClean="0">
                <a:solidFill>
                  <a:srgbClr val="002060"/>
                </a:solidFill>
              </a:rPr>
              <a:t>Стратегическая роль информационной культуры </a:t>
            </a:r>
            <a:r>
              <a:rPr lang="ru-RU" altLang="ru-RU" sz="2000" b="1" smtClean="0">
                <a:solidFill>
                  <a:srgbClr val="C00000"/>
                </a:solidFill>
              </a:rPr>
              <a:t>еще не осознана.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smtClean="0">
                <a:solidFill>
                  <a:srgbClr val="002060"/>
                </a:solidFill>
              </a:rPr>
              <a:t>Знаковые события в области проблем национальной безопасности: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z="1800" b="1" smtClean="0">
              <a:solidFill>
                <a:srgbClr val="002060"/>
              </a:solidFill>
            </a:endParaRPr>
          </a:p>
          <a:p>
            <a:r>
              <a:rPr lang="ru-RU" altLang="ru-RU" sz="1800" b="1" smtClean="0">
                <a:solidFill>
                  <a:srgbClr val="002060"/>
                </a:solidFill>
              </a:rPr>
              <a:t>Резолюция Конгресса США (от </a:t>
            </a:r>
            <a:r>
              <a:rPr lang="ru-RU" altLang="ru-RU" sz="1800" b="1" smtClean="0">
                <a:solidFill>
                  <a:srgbClr val="C00000"/>
                </a:solidFill>
              </a:rPr>
              <a:t>4.12. 2014 </a:t>
            </a:r>
            <a:r>
              <a:rPr lang="ru-RU" altLang="ru-RU" sz="1800" b="1" smtClean="0">
                <a:solidFill>
                  <a:srgbClr val="002060"/>
                </a:solidFill>
              </a:rPr>
              <a:t>г, № 758) и                     «</a:t>
            </a:r>
            <a:r>
              <a:rPr lang="ru-RU" altLang="ru-RU" sz="1800" b="1" smtClean="0">
                <a:solidFill>
                  <a:srgbClr val="C00000"/>
                </a:solidFill>
              </a:rPr>
              <a:t>Акт о поддержке свободы Украины-2014</a:t>
            </a:r>
            <a:r>
              <a:rPr lang="ru-RU" altLang="ru-RU" sz="1800" b="1" smtClean="0">
                <a:solidFill>
                  <a:srgbClr val="002060"/>
                </a:solidFill>
              </a:rPr>
              <a:t>» (</a:t>
            </a:r>
            <a:r>
              <a:rPr lang="ru-RU" altLang="ru-RU" sz="1800" b="1" smtClean="0">
                <a:solidFill>
                  <a:srgbClr val="FF0000"/>
                </a:solidFill>
              </a:rPr>
              <a:t>20.12.2014 г</a:t>
            </a:r>
            <a:r>
              <a:rPr lang="ru-RU" altLang="ru-RU" sz="1800" b="1" smtClean="0">
                <a:solidFill>
                  <a:srgbClr val="002060"/>
                </a:solidFill>
              </a:rPr>
              <a:t>.)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C00000"/>
              </a:solidFill>
            </a:endParaRPr>
          </a:p>
          <a:p>
            <a:r>
              <a:rPr lang="ru-RU" altLang="ru-RU" sz="1800" b="1" smtClean="0">
                <a:solidFill>
                  <a:srgbClr val="002060"/>
                </a:solidFill>
              </a:rPr>
              <a:t>Цивилизационный форум «</a:t>
            </a:r>
            <a:r>
              <a:rPr lang="ru-RU" altLang="ru-RU" sz="1800" b="1" smtClean="0">
                <a:solidFill>
                  <a:srgbClr val="C00000"/>
                </a:solidFill>
              </a:rPr>
              <a:t>Перспективы и стратегические</a:t>
            </a:r>
            <a:r>
              <a:rPr lang="ru-RU" altLang="ru-RU" sz="1800" b="1" smtClean="0">
                <a:solidFill>
                  <a:srgbClr val="002060"/>
                </a:solidFill>
              </a:rPr>
              <a:t> </a:t>
            </a:r>
            <a:r>
              <a:rPr lang="ru-RU" altLang="ru-RU" sz="1800" b="1" smtClean="0">
                <a:solidFill>
                  <a:srgbClr val="C00000"/>
                </a:solidFill>
              </a:rPr>
              <a:t>приоритеты восхождения БРИКС</a:t>
            </a:r>
            <a:r>
              <a:rPr lang="ru-RU" altLang="ru-RU" sz="1800" b="1" smtClean="0">
                <a:solidFill>
                  <a:srgbClr val="002060"/>
                </a:solidFill>
              </a:rPr>
              <a:t>» ( МГУ, </a:t>
            </a:r>
            <a:r>
              <a:rPr lang="ru-RU" altLang="ru-RU" sz="1800" b="1" smtClean="0">
                <a:solidFill>
                  <a:srgbClr val="C00000"/>
                </a:solidFill>
              </a:rPr>
              <a:t>17.12. 2014 г.</a:t>
            </a:r>
            <a:r>
              <a:rPr lang="ru-RU" altLang="ru-RU" sz="1800" b="1" smtClean="0">
                <a:solidFill>
                  <a:srgbClr val="002060"/>
                </a:solidFill>
              </a:rPr>
              <a:t>)</a:t>
            </a:r>
          </a:p>
          <a:p>
            <a:endParaRPr lang="ru-RU" altLang="ru-RU" sz="1800" b="1" smtClean="0">
              <a:solidFill>
                <a:srgbClr val="002060"/>
              </a:solidFill>
            </a:endParaRPr>
          </a:p>
          <a:p>
            <a:r>
              <a:rPr lang="ru-RU" altLang="ru-RU" sz="1800" b="1" smtClean="0">
                <a:solidFill>
                  <a:srgbClr val="002060"/>
                </a:solidFill>
              </a:rPr>
              <a:t>Новая </a:t>
            </a:r>
            <a:r>
              <a:rPr lang="ru-RU" altLang="ru-RU" sz="1800" b="1" smtClean="0">
                <a:solidFill>
                  <a:srgbClr val="C00000"/>
                </a:solidFill>
              </a:rPr>
              <a:t>Военная доктрина Российской Федерации </a:t>
            </a:r>
            <a:r>
              <a:rPr lang="ru-RU" altLang="ru-RU" sz="1800" b="1" smtClean="0">
                <a:solidFill>
                  <a:srgbClr val="002060"/>
                </a:solidFill>
              </a:rPr>
              <a:t>(</a:t>
            </a:r>
            <a:r>
              <a:rPr lang="ru-RU" altLang="ru-RU" sz="1800" b="1" smtClean="0">
                <a:solidFill>
                  <a:srgbClr val="FF0000"/>
                </a:solidFill>
              </a:rPr>
              <a:t>25.12.2014</a:t>
            </a:r>
            <a:r>
              <a:rPr lang="ru-RU" altLang="ru-RU" sz="1800" b="1" smtClean="0">
                <a:solidFill>
                  <a:srgbClr val="002060"/>
                </a:solidFill>
              </a:rPr>
              <a:t>)</a:t>
            </a:r>
          </a:p>
          <a:p>
            <a:endParaRPr lang="ru-RU" altLang="ru-RU" sz="1800" b="1" smtClean="0">
              <a:solidFill>
                <a:srgbClr val="002060"/>
              </a:solidFill>
            </a:endParaRPr>
          </a:p>
          <a:p>
            <a:r>
              <a:rPr lang="ru-RU" altLang="ru-RU" sz="1800" b="1" smtClean="0">
                <a:solidFill>
                  <a:srgbClr val="C00000"/>
                </a:solidFill>
              </a:rPr>
              <a:t>Стратегия национальной безопасности США </a:t>
            </a:r>
            <a:r>
              <a:rPr lang="ru-RU" altLang="ru-RU" sz="1800" b="1" smtClean="0">
                <a:solidFill>
                  <a:srgbClr val="002060"/>
                </a:solidFill>
              </a:rPr>
              <a:t>(</a:t>
            </a:r>
            <a:r>
              <a:rPr lang="ru-RU" altLang="ru-RU" sz="1800" b="1" smtClean="0">
                <a:solidFill>
                  <a:srgbClr val="C00000"/>
                </a:solidFill>
              </a:rPr>
              <a:t>Февраль 2015 г</a:t>
            </a:r>
            <a:r>
              <a:rPr lang="ru-RU" altLang="ru-RU" sz="1800" b="1" smtClean="0">
                <a:solidFill>
                  <a:srgbClr val="002060"/>
                </a:solidFill>
              </a:rPr>
              <a:t>.)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800" b="1" smtClean="0">
              <a:solidFill>
                <a:srgbClr val="002060"/>
              </a:solidFill>
            </a:endParaRPr>
          </a:p>
          <a:p>
            <a:r>
              <a:rPr lang="en-US" altLang="ru-RU" sz="1800" b="1" smtClean="0">
                <a:solidFill>
                  <a:srgbClr val="002060"/>
                </a:solidFill>
              </a:rPr>
              <a:t>IV </a:t>
            </a:r>
            <a:r>
              <a:rPr lang="ru-RU" altLang="ru-RU" sz="1800" b="1" smtClean="0">
                <a:solidFill>
                  <a:srgbClr val="002060"/>
                </a:solidFill>
              </a:rPr>
              <a:t>Московская </a:t>
            </a:r>
            <a:r>
              <a:rPr lang="ru-RU" altLang="ru-RU" sz="1800" b="1" smtClean="0">
                <a:solidFill>
                  <a:srgbClr val="C00000"/>
                </a:solidFill>
              </a:rPr>
              <a:t>конференция по безопасности </a:t>
            </a:r>
            <a:r>
              <a:rPr lang="ru-RU" altLang="ru-RU" sz="1800" b="1" smtClean="0">
                <a:solidFill>
                  <a:srgbClr val="002060"/>
                </a:solidFill>
              </a:rPr>
              <a:t>-  с участием 400 делегатов из 70 стран мира (</a:t>
            </a:r>
            <a:r>
              <a:rPr lang="ru-RU" altLang="ru-RU" sz="1800" b="1" smtClean="0">
                <a:solidFill>
                  <a:srgbClr val="FF0000"/>
                </a:solidFill>
              </a:rPr>
              <a:t>16-17.04.2015</a:t>
            </a:r>
            <a:r>
              <a:rPr lang="ru-RU" altLang="ru-RU" sz="1800" b="1" smtClean="0">
                <a:solidFill>
                  <a:srgbClr val="002060"/>
                </a:solidFill>
              </a:rPr>
              <a:t>).</a:t>
            </a:r>
            <a:endParaRPr lang="ru-RU" altLang="ru-RU" sz="1800" smtClean="0">
              <a:solidFill>
                <a:srgbClr val="002060"/>
              </a:solidFill>
            </a:endParaRPr>
          </a:p>
          <a:p>
            <a:endParaRPr lang="ru-RU" altLang="ru-RU" sz="2400" b="1" smtClean="0">
              <a:solidFill>
                <a:srgbClr val="002060"/>
              </a:solidFill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5682</TotalTime>
  <Words>1329</Words>
  <Application>Microsoft Office PowerPoint</Application>
  <PresentationFormat>Экран (4:3)</PresentationFormat>
  <Paragraphs>324</Paragraphs>
  <Slides>36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Garamond</vt:lpstr>
      <vt:lpstr>Wingdings</vt:lpstr>
      <vt:lpstr>Calibri</vt:lpstr>
      <vt:lpstr>Wingdings 3</vt:lpstr>
      <vt:lpstr>Edge</vt:lpstr>
      <vt:lpstr>Философские и научно-методологические основания развития информационной культуры общества: Введение в информационную культурологию     </vt:lpstr>
      <vt:lpstr> Основные вопросы :</vt:lpstr>
      <vt:lpstr>Актуальность проблемы:</vt:lpstr>
      <vt:lpstr>Человек перед лицом  глобальных проблем XXI века:</vt:lpstr>
      <vt:lpstr>Новые подходы к задачам национальной и глобальной безопасности:</vt:lpstr>
      <vt:lpstr>Становление информационной цивилизации как системный вызов:</vt:lpstr>
      <vt:lpstr>Интеграция технологий -   технологический вызов</vt:lpstr>
      <vt:lpstr>Новая информационная культура общества – культурологический вызов:</vt:lpstr>
      <vt:lpstr>Знаковые события в области проблем национальной безопасности:</vt:lpstr>
      <vt:lpstr>Научный доклад группы российских ученых  к VII саммиту БРИКС (Россия, 2015 г.)</vt:lpstr>
      <vt:lpstr>Новые тенденции в области проблем   информационной безопасности:</vt:lpstr>
      <vt:lpstr>Кибервойска США – новая угроза для национальной безопасности России</vt:lpstr>
      <vt:lpstr>Предмет и задачи  информационной культурологии:</vt:lpstr>
      <vt:lpstr>Направления исследований информационной культурологии:</vt:lpstr>
      <vt:lpstr>Структура проблемы  «овладения информацией»:</vt:lpstr>
      <vt:lpstr>Развитие Интернет в регионах мира  (2014 г):</vt:lpstr>
      <vt:lpstr>Интернет в некоторых странах: число абонентов  и уровень проникновения:  </vt:lpstr>
      <vt:lpstr>Интернет в Индии   развивается очень быстро</vt:lpstr>
      <vt:lpstr>Штат Бангалор – «силиконовая долина» Индии</vt:lpstr>
      <vt:lpstr>Структура использования Интернет  в России (2014 г.):    </vt:lpstr>
      <vt:lpstr>Социально-экономические, геополитические   и культурные функции сети Интернет:</vt:lpstr>
      <vt:lpstr>Перспективные направления                 развития ИКT:</vt:lpstr>
      <vt:lpstr>Приоритетные задачи развития   ИКТ в России: </vt:lpstr>
      <vt:lpstr>Для «телеработы» возраст – не помеха!</vt:lpstr>
      <vt:lpstr> «Поколение Next» как новая угроза: биосоциологический вызов</vt:lpstr>
      <vt:lpstr>Первые публикации  по проблемам биосоциологии:</vt:lpstr>
      <vt:lpstr>Психологические особенности  «поколения эпохи Интернет» :</vt:lpstr>
      <vt:lpstr>Психологический «разрыв  поколений» - новая глобальная угроза:</vt:lpstr>
      <vt:lpstr>Поколение NEXT: </vt:lpstr>
      <vt:lpstr>Фактор понимания и проблема интеллектуальной безопасности:</vt:lpstr>
      <vt:lpstr>«Революция сознания» – мировоззренческий вызов</vt:lpstr>
      <vt:lpstr>Этический вызов информационной цивилизации</vt:lpstr>
      <vt:lpstr>Что делать? Первоочередные задачи:</vt:lpstr>
      <vt:lpstr> ЗАКЛЮЧЕНИЕ</vt:lpstr>
      <vt:lpstr>Публикации по теме доклада:</vt:lpstr>
      <vt:lpstr>Международный научно-аналитический журнал «Стратегические приоритеты»</vt:lpstr>
    </vt:vector>
  </TitlesOfParts>
  <Company>000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ЛЕКЦИЙ «Современные информационные технологии в образовании и науке»</dc:title>
  <dc:creator>KKK</dc:creator>
  <cp:lastModifiedBy>Верзилов Виктор Иванович</cp:lastModifiedBy>
  <cp:revision>848</cp:revision>
  <dcterms:created xsi:type="dcterms:W3CDTF">2003-04-06T05:38:40Z</dcterms:created>
  <dcterms:modified xsi:type="dcterms:W3CDTF">2015-07-08T08:11:21Z</dcterms:modified>
</cp:coreProperties>
</file>